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9" r:id="rId1"/>
  </p:sldMasterIdLst>
  <p:notesMasterIdLst>
    <p:notesMasterId r:id="rId34"/>
  </p:notesMasterIdLst>
  <p:sldIdLst>
    <p:sldId id="263" r:id="rId2"/>
    <p:sldId id="277" r:id="rId3"/>
    <p:sldId id="302" r:id="rId4"/>
    <p:sldId id="319" r:id="rId5"/>
    <p:sldId id="320" r:id="rId6"/>
    <p:sldId id="321" r:id="rId7"/>
    <p:sldId id="322" r:id="rId8"/>
    <p:sldId id="323" r:id="rId9"/>
    <p:sldId id="330" r:id="rId10"/>
    <p:sldId id="324" r:id="rId11"/>
    <p:sldId id="325" r:id="rId12"/>
    <p:sldId id="326" r:id="rId13"/>
    <p:sldId id="329" r:id="rId14"/>
    <p:sldId id="342" r:id="rId15"/>
    <p:sldId id="328" r:id="rId16"/>
    <p:sldId id="279" r:id="rId17"/>
    <p:sldId id="316" r:id="rId18"/>
    <p:sldId id="318" r:id="rId19"/>
    <p:sldId id="327" r:id="rId20"/>
    <p:sldId id="331" r:id="rId21"/>
    <p:sldId id="332" r:id="rId22"/>
    <p:sldId id="308" r:id="rId23"/>
    <p:sldId id="339" r:id="rId24"/>
    <p:sldId id="340" r:id="rId25"/>
    <p:sldId id="333" r:id="rId26"/>
    <p:sldId id="335" r:id="rId27"/>
    <p:sldId id="334" r:id="rId28"/>
    <p:sldId id="336" r:id="rId29"/>
    <p:sldId id="337" r:id="rId30"/>
    <p:sldId id="338" r:id="rId31"/>
    <p:sldId id="341" r:id="rId32"/>
    <p:sldId id="266" r:id="rId33"/>
  </p:sldIdLst>
  <p:sldSz cx="9144000" cy="5143500" type="screen16x9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424" autoAdjust="0"/>
  </p:normalViewPr>
  <p:slideViewPr>
    <p:cSldViewPr>
      <p:cViewPr varScale="1">
        <p:scale>
          <a:sx n="93" d="100"/>
          <a:sy n="93" d="100"/>
        </p:scale>
        <p:origin x="726" y="7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97E409-1C07-4CC2-BF42-5CE6013CD86C}" type="datetimeFigureOut">
              <a:rPr lang="zh-CN" altLang="en-US" smtClean="0"/>
              <a:pPr/>
              <a:t>2017/6/13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65CB48-E4B1-45DE-8A52-2D391BA51C8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85030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65CB48-E4B1-45DE-8A52-2D391BA51C81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31792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65CB48-E4B1-45DE-8A52-2D391BA51C81}" type="slidenum">
              <a:rPr lang="zh-CN" altLang="en-US" smtClean="0"/>
              <a:pPr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26098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65CB48-E4B1-45DE-8A52-2D391BA51C81}" type="slidenum">
              <a:rPr lang="zh-CN" altLang="en-US" smtClean="0"/>
              <a:pPr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69093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65CB48-E4B1-45DE-8A52-2D391BA51C81}" type="slidenum">
              <a:rPr lang="zh-CN" altLang="en-US" smtClean="0"/>
              <a:pPr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9294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65CB48-E4B1-45DE-8A52-2D391BA51C81}" type="slidenum">
              <a:rPr lang="zh-CN" altLang="en-US" smtClean="0"/>
              <a:pPr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41140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683568" y="1851688"/>
            <a:ext cx="6120680" cy="648054"/>
          </a:xfrm>
          <a:prstGeom prst="rect">
            <a:avLst/>
          </a:prstGeom>
        </p:spPr>
        <p:txBody>
          <a:bodyPr anchor="t"/>
          <a:lstStyle>
            <a:lvl1pPr algn="ctr" defTabSz="51435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None/>
              <a:defRPr kumimoji="0" lang="zh-CN" alt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j-cs"/>
              </a:defRPr>
            </a:lvl1pPr>
          </a:lstStyle>
          <a:p>
            <a:r>
              <a:rPr lang="zh-CN" altLang="en-US" dirty="0" smtClean="0"/>
              <a:t>编辑母版标题样式</a:t>
            </a:r>
            <a:endParaRPr lang="zh-CN" altLang="en-US" dirty="0"/>
          </a:p>
        </p:txBody>
      </p:sp>
      <p:sp>
        <p:nvSpPr>
          <p:cNvPr id="8" name="文本占位符 28"/>
          <p:cNvSpPr>
            <a:spLocks noGrp="1"/>
          </p:cNvSpPr>
          <p:nvPr>
            <p:ph type="body" sz="quarter" idx="10" hasCustomPrompt="1"/>
          </p:nvPr>
        </p:nvSpPr>
        <p:spPr>
          <a:xfrm>
            <a:off x="3707904" y="3003798"/>
            <a:ext cx="2880200" cy="1008112"/>
          </a:xfrm>
          <a:prstGeom prst="rect">
            <a:avLst/>
          </a:prstGeom>
        </p:spPr>
        <p:txBody>
          <a:bodyPr/>
          <a:lstStyle>
            <a:lvl1pPr algn="ctr">
              <a:lnSpc>
                <a:spcPct val="150000"/>
              </a:lnSpc>
              <a:spcBef>
                <a:spcPts val="0"/>
              </a:spcBef>
              <a:buNone/>
              <a:defRPr lang="zh-CN" altLang="en-US" sz="2000" kern="1200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1pPr>
          </a:lstStyle>
          <a:p>
            <a:pPr lvl="0"/>
            <a:r>
              <a:rPr lang="zh-CN" altLang="en-US" dirty="0" smtClean="0"/>
              <a:t>编辑母版主讲人</a:t>
            </a:r>
            <a:endParaRPr lang="en-US" altLang="zh-CN" dirty="0" smtClean="0"/>
          </a:p>
          <a:p>
            <a:pPr lvl="0"/>
            <a:r>
              <a:rPr lang="zh-CN" altLang="en-US" dirty="0" smtClean="0"/>
              <a:t>职称</a:t>
            </a:r>
            <a:endParaRPr lang="en-US" altLang="zh-CN" dirty="0" smtClean="0"/>
          </a:p>
          <a:p>
            <a:pPr lvl="0"/>
            <a:endParaRPr lang="zh-CN" alt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pp内容页.jp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0" y="2510"/>
            <a:ext cx="9144000" cy="5140990"/>
          </a:xfrm>
          <a:prstGeom prst="rect">
            <a:avLst/>
          </a:prstGeom>
        </p:spPr>
      </p:pic>
      <p:sp>
        <p:nvSpPr>
          <p:cNvPr id="9" name="文本占位符 15"/>
          <p:cNvSpPr>
            <a:spLocks noGrp="1"/>
          </p:cNvSpPr>
          <p:nvPr>
            <p:ph type="body" sz="quarter" idx="11"/>
          </p:nvPr>
        </p:nvSpPr>
        <p:spPr>
          <a:xfrm>
            <a:off x="611894" y="933723"/>
            <a:ext cx="7992554" cy="3726259"/>
          </a:xfrm>
          <a:prstGeom prst="rect">
            <a:avLst/>
          </a:prstGeom>
        </p:spPr>
        <p:txBody>
          <a:bodyPr/>
          <a:lstStyle>
            <a:lvl1pPr>
              <a:spcBef>
                <a:spcPts val="281"/>
              </a:spcBef>
              <a:spcAft>
                <a:spcPts val="281"/>
              </a:spcAft>
              <a:defRPr sz="1800">
                <a:latin typeface="宋体" pitchFamily="2" charset="-122"/>
                <a:ea typeface="宋体" pitchFamily="2" charset="-122"/>
              </a:defRPr>
            </a:lvl1pPr>
            <a:lvl2pPr>
              <a:spcBef>
                <a:spcPts val="281"/>
              </a:spcBef>
              <a:spcAft>
                <a:spcPts val="281"/>
              </a:spcAft>
              <a:defRPr sz="1600">
                <a:latin typeface="宋体" pitchFamily="2" charset="-122"/>
                <a:ea typeface="宋体" pitchFamily="2" charset="-122"/>
              </a:defRPr>
            </a:lvl2pPr>
            <a:lvl3pPr marL="688500" indent="-192881">
              <a:spcBef>
                <a:spcPts val="281"/>
              </a:spcBef>
              <a:spcAft>
                <a:spcPts val="281"/>
              </a:spcAft>
              <a:buFont typeface="Arial" pitchFamily="34" charset="0"/>
              <a:buChar char="•"/>
              <a:defRPr sz="1600">
                <a:latin typeface="宋体" pitchFamily="2" charset="-122"/>
                <a:ea typeface="宋体" pitchFamily="2" charset="-122"/>
              </a:defRPr>
            </a:lvl3pPr>
            <a:lvl4pPr>
              <a:spcBef>
                <a:spcPts val="338"/>
              </a:spcBef>
              <a:spcAft>
                <a:spcPts val="338"/>
              </a:spcAft>
              <a:defRPr/>
            </a:lvl4pPr>
            <a:lvl5pPr>
              <a:spcBef>
                <a:spcPts val="338"/>
              </a:spcBef>
              <a:spcAft>
                <a:spcPts val="338"/>
              </a:spcAft>
              <a:defRPr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  <a:endParaRPr lang="zh-CN" altLang="en-US" dirty="0"/>
          </a:p>
        </p:txBody>
      </p:sp>
      <p:sp>
        <p:nvSpPr>
          <p:cNvPr id="10" name="文本占位符 129"/>
          <p:cNvSpPr>
            <a:spLocks noGrp="1"/>
          </p:cNvSpPr>
          <p:nvPr>
            <p:ph type="body" sz="quarter" idx="16" hasCustomPrompt="1"/>
          </p:nvPr>
        </p:nvSpPr>
        <p:spPr>
          <a:xfrm>
            <a:off x="611818" y="466216"/>
            <a:ext cx="6192430" cy="377342"/>
          </a:xfrm>
          <a:prstGeom prst="rect">
            <a:avLst/>
          </a:prstGeom>
        </p:spPr>
        <p:txBody>
          <a:bodyPr/>
          <a:lstStyle>
            <a:lvl1pPr>
              <a:buNone/>
              <a:defRPr lang="zh-CN" altLang="en-US" sz="2000" b="1" kern="1200" noProof="0" dirty="0" smtClean="0">
                <a:solidFill>
                  <a:srgbClr val="C00000"/>
                </a:solidFill>
                <a:latin typeface="华文细黑" pitchFamily="2" charset="-122"/>
                <a:ea typeface="微软雅黑"/>
                <a:cs typeface="+mj-cs"/>
                <a:sym typeface="Calibri" pitchFamily="34" charset="0"/>
              </a:defRPr>
            </a:lvl1pPr>
          </a:lstStyle>
          <a:p>
            <a:pPr lvl="0"/>
            <a:r>
              <a:rPr lang="zh-CN" altLang="en-US" dirty="0" smtClean="0"/>
              <a:t>单击此处编辑标题样式</a:t>
            </a:r>
          </a:p>
        </p:txBody>
      </p:sp>
      <p:pic>
        <p:nvPicPr>
          <p:cNvPr id="12" name="Picture 2" descr="C:\Users\Administrator\Desktop\华清远见logo 副本副本.png"/>
          <p:cNvPicPr>
            <a:picLocks noChangeAspect="1"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732240" y="267494"/>
            <a:ext cx="2160240" cy="576064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内容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pp内容页.jp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0" y="2510"/>
            <a:ext cx="9144000" cy="514099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7637" y="267494"/>
            <a:ext cx="4988859" cy="4437413"/>
          </a:xfrm>
          <a:prstGeom prst="rect">
            <a:avLst/>
          </a:prstGeom>
        </p:spPr>
      </p:pic>
      <p:sp>
        <p:nvSpPr>
          <p:cNvPr id="4" name="文本框 9"/>
          <p:cNvSpPr txBox="1"/>
          <p:nvPr userDrawn="1"/>
        </p:nvSpPr>
        <p:spPr>
          <a:xfrm>
            <a:off x="3275856" y="4111434"/>
            <a:ext cx="3771900" cy="54854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lnSpc>
                <a:spcPct val="150000"/>
              </a:lnSpc>
              <a:buFont typeface="Arial" charset="0"/>
              <a:buNone/>
              <a:defRPr/>
            </a:pPr>
            <a:r>
              <a:rPr lang="zh-CN" altLang="en-US" sz="10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扫描大树或关注（微信号：</a:t>
            </a:r>
            <a:r>
              <a:rPr lang="en-US" altLang="zh-CN" sz="10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farsight2013</a:t>
            </a:r>
            <a:r>
              <a:rPr lang="zh-CN" altLang="en-US" sz="105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05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Font typeface="Arial" charset="0"/>
              <a:buNone/>
              <a:defRPr/>
            </a:pPr>
            <a:r>
              <a:rPr lang="zh-CN" altLang="en-US" sz="105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第一时间获取更多华清远见课程信息。</a:t>
            </a:r>
          </a:p>
        </p:txBody>
      </p:sp>
      <p:sp>
        <p:nvSpPr>
          <p:cNvPr id="5" name="文本框 2"/>
          <p:cNvSpPr txBox="1"/>
          <p:nvPr userDrawn="1"/>
        </p:nvSpPr>
        <p:spPr>
          <a:xfrm>
            <a:off x="755576" y="2211710"/>
            <a:ext cx="5553075" cy="40011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buFont typeface="Arial" charset="0"/>
              <a:buNone/>
              <a:defRPr/>
            </a:pP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1043608" y="1923678"/>
            <a:ext cx="200026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谢 谢！</a:t>
            </a:r>
            <a:endParaRPr lang="zh-CN" altLang="en-US" sz="6000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1" name="Picture 2" descr="C:\Users\Administrator\Desktop\华清远见logo 副本副本.png"/>
          <p:cNvPicPr>
            <a:picLocks noChangeAspect="1" noChangeArrowheads="1"/>
          </p:cNvPicPr>
          <p:nvPr userDrawn="1"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83568" y="483518"/>
            <a:ext cx="2160240" cy="576064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C:\Users\Administrator\Desktop\华清远见logo 副本副本.png"/>
          <p:cNvPicPr>
            <a:picLocks noChangeAspect="1" noChangeArrowheads="1"/>
          </p:cNvPicPr>
          <p:nvPr userDrawn="1"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83568" y="483518"/>
            <a:ext cx="2160240" cy="576064"/>
          </a:xfrm>
          <a:prstGeom prst="rect">
            <a:avLst/>
          </a:prstGeom>
          <a:noFill/>
        </p:spPr>
      </p:pic>
      <p:sp>
        <p:nvSpPr>
          <p:cNvPr id="10" name="TextBox 9"/>
          <p:cNvSpPr txBox="1"/>
          <p:nvPr userDrawn="1"/>
        </p:nvSpPr>
        <p:spPr>
          <a:xfrm>
            <a:off x="2714612" y="576426"/>
            <a:ext cx="2000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嵌入式培训专家</a:t>
            </a:r>
            <a:endParaRPr lang="zh-CN" altLang="en-US" b="1" dirty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0" r:id="rId2"/>
    <p:sldLayoutId id="2147483713" r:id="rId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jp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jpg"/><Relationship Id="rId5" Type="http://schemas.openxmlformats.org/officeDocument/2006/relationships/image" Target="../media/image38.jpg"/><Relationship Id="rId4" Type="http://schemas.openxmlformats.org/officeDocument/2006/relationships/image" Target="../media/image37.jp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jp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mailto:Panyh_cd@farsight.com.cn" TargetMode="Externa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683568" y="1851688"/>
            <a:ext cx="6264696" cy="648054"/>
          </a:xfrm>
        </p:spPr>
        <p:txBody>
          <a:bodyPr/>
          <a:lstStyle/>
          <a:p>
            <a:r>
              <a:rPr lang="zh-CN" altLang="en-US" sz="3200" smtClean="0">
                <a:solidFill>
                  <a:srgbClr val="B10723"/>
                </a:solidFill>
                <a:ea typeface="黑体" pitchFamily="2" charset="-122"/>
              </a:rPr>
              <a:t>智能产品开发</a:t>
            </a:r>
            <a:r>
              <a:rPr lang="zh-CN" altLang="en-US" sz="3200">
                <a:solidFill>
                  <a:srgbClr val="B10723"/>
                </a:solidFill>
                <a:ea typeface="黑体" pitchFamily="2" charset="-122"/>
              </a:rPr>
              <a:t>之嵌入式技术</a:t>
            </a:r>
            <a:endParaRPr lang="zh-CN" altLang="en-US" sz="3200" dirty="0"/>
          </a:p>
        </p:txBody>
      </p:sp>
      <p:sp>
        <p:nvSpPr>
          <p:cNvPr id="5" name="文本占位符 12"/>
          <p:cNvSpPr>
            <a:spLocks noGrp="1"/>
          </p:cNvSpPr>
          <p:nvPr/>
        </p:nvSpPr>
        <p:spPr>
          <a:xfrm>
            <a:off x="2843808" y="3003798"/>
            <a:ext cx="4608392" cy="1008112"/>
          </a:xfrm>
          <a:prstGeom prst="rect">
            <a:avLst/>
          </a:prstGeom>
        </p:spPr>
        <p:txBody>
          <a:bodyPr/>
          <a:lstStyle>
            <a:lvl1pPr marL="342900" indent="-342900" algn="ctr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itchFamily="34" charset="0"/>
              <a:buNone/>
              <a:defRPr lang="zh-CN" altLang="en-US" sz="2000" kern="1200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主讲</a:t>
            </a:r>
            <a:r>
              <a:rPr lang="zh-CN" altLang="en-US" smtClean="0"/>
              <a:t>：潘友华</a:t>
            </a:r>
            <a:endParaRPr lang="en-US" altLang="zh-CN" smtClean="0"/>
          </a:p>
          <a:p>
            <a:r>
              <a:rPr lang="zh-CN" altLang="en-US" smtClean="0"/>
              <a:t>华清远见成都</a:t>
            </a:r>
            <a:r>
              <a:rPr lang="en-US" altLang="zh-CN" smtClean="0"/>
              <a:t>/</a:t>
            </a:r>
            <a:r>
              <a:rPr lang="zh-CN" altLang="en-US" smtClean="0"/>
              <a:t>西安中心学术总监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80919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1"/>
            <a:r>
              <a:rPr lang="zh-CN" altLang="en-US" smtClean="0"/>
              <a:t>智能飞行器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zh-CN" altLang="en-US" smtClean="0"/>
              <a:t>智能产品介绍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841" y="2842513"/>
            <a:ext cx="3795999" cy="168711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4840" y="926660"/>
            <a:ext cx="3384376" cy="1903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775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1"/>
            <a:r>
              <a:rPr lang="zh-CN" altLang="en-US" smtClean="0"/>
              <a:t>智能汽车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zh-CN" altLang="en-US" smtClean="0"/>
              <a:t>智能产品介绍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818" y="2931790"/>
            <a:ext cx="4131938" cy="1700386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3756" y="987574"/>
            <a:ext cx="3708245" cy="2088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862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1"/>
            <a:r>
              <a:rPr lang="zh-CN" altLang="en-US" smtClean="0"/>
              <a:t>智能手表手环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zh-CN" altLang="en-US" smtClean="0"/>
              <a:t>智能产品介绍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938" y="2211710"/>
            <a:ext cx="3906391" cy="247239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6329" y="987574"/>
            <a:ext cx="4088119" cy="2607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731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zh-CN" altLang="en-US" smtClean="0"/>
              <a:t>智能产品介绍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smtClean="0"/>
              <a:t>我们国家目前产能过剩，正在经历痛苦的转型。目前劳动密集型及高能耗产业正在转移或升级换代。</a:t>
            </a:r>
            <a:endParaRPr lang="en-US" altLang="zh-CN" smtClean="0"/>
          </a:p>
          <a:p>
            <a:r>
              <a:rPr lang="en-US" altLang="zh-CN" smtClean="0">
                <a:latin typeface="+mn-ea"/>
              </a:rPr>
              <a:t>EPoSS </a:t>
            </a:r>
            <a:r>
              <a:rPr lang="zh-CN" altLang="en-US" smtClean="0">
                <a:latin typeface="+mn-ea"/>
              </a:rPr>
              <a:t>在</a:t>
            </a:r>
            <a:r>
              <a:rPr lang="en-US" altLang="zh-CN" smtClean="0">
                <a:latin typeface="+mn-ea"/>
              </a:rPr>
              <a:t>《Internet  of  Things  in  2020》</a:t>
            </a:r>
            <a:r>
              <a:rPr lang="zh-CN" altLang="en-US" smtClean="0">
                <a:latin typeface="+mn-ea"/>
              </a:rPr>
              <a:t>报告分析预测，未来物联网的发展将经历四个阶段：</a:t>
            </a:r>
          </a:p>
          <a:p>
            <a:pPr lvl="1"/>
            <a:r>
              <a:rPr lang="en-US" altLang="zh-CN" smtClean="0">
                <a:latin typeface="+mn-ea"/>
              </a:rPr>
              <a:t>2010 </a:t>
            </a:r>
            <a:r>
              <a:rPr lang="zh-CN" altLang="en-US" smtClean="0">
                <a:latin typeface="+mn-ea"/>
              </a:rPr>
              <a:t>年之前 </a:t>
            </a:r>
            <a:r>
              <a:rPr lang="en-US" altLang="zh-CN" smtClean="0">
                <a:latin typeface="+mn-ea"/>
              </a:rPr>
              <a:t>RFID </a:t>
            </a:r>
            <a:r>
              <a:rPr lang="zh-CN" altLang="en-US" smtClean="0">
                <a:latin typeface="+mn-ea"/>
              </a:rPr>
              <a:t>被广泛应用于物流、零售和制药领域</a:t>
            </a:r>
          </a:p>
          <a:p>
            <a:pPr lvl="1"/>
            <a:r>
              <a:rPr lang="en-US" altLang="zh-CN" smtClean="0">
                <a:latin typeface="+mn-ea"/>
              </a:rPr>
              <a:t>2010-2015 </a:t>
            </a:r>
            <a:r>
              <a:rPr lang="zh-CN" altLang="en-US" smtClean="0">
                <a:latin typeface="+mn-ea"/>
              </a:rPr>
              <a:t>年物体互联广泛形成</a:t>
            </a:r>
          </a:p>
          <a:p>
            <a:pPr lvl="1"/>
            <a:r>
              <a:rPr lang="en-US" altLang="zh-CN" smtClean="0">
                <a:latin typeface="+mn-ea"/>
              </a:rPr>
              <a:t>2015-2020 </a:t>
            </a:r>
            <a:r>
              <a:rPr lang="zh-CN" altLang="en-US" smtClean="0">
                <a:latin typeface="+mn-ea"/>
              </a:rPr>
              <a:t>年物体进入半智能化</a:t>
            </a:r>
          </a:p>
          <a:p>
            <a:pPr lvl="1"/>
            <a:r>
              <a:rPr lang="en-US" altLang="zh-CN" smtClean="0">
                <a:latin typeface="+mn-ea"/>
              </a:rPr>
              <a:t>2020 </a:t>
            </a:r>
            <a:r>
              <a:rPr lang="zh-CN" altLang="en-US" smtClean="0">
                <a:latin typeface="+mn-ea"/>
              </a:rPr>
              <a:t>年之后物体终端进入全智能化</a:t>
            </a:r>
          </a:p>
          <a:p>
            <a:r>
              <a:rPr lang="en-US" altLang="zh-CN" smtClean="0">
                <a:solidFill>
                  <a:srgbClr val="FF0000"/>
                </a:solidFill>
                <a:latin typeface="+mn-ea"/>
              </a:rPr>
              <a:t>10-30</a:t>
            </a:r>
            <a:r>
              <a:rPr lang="zh-CN" altLang="en-US" smtClean="0">
                <a:latin typeface="+mn-ea"/>
              </a:rPr>
              <a:t>倍</a:t>
            </a:r>
            <a:r>
              <a:rPr lang="en-US" altLang="zh-CN" smtClean="0">
                <a:latin typeface="+mn-ea"/>
              </a:rPr>
              <a:t>INTERNET</a:t>
            </a:r>
            <a:r>
              <a:rPr lang="zh-CN" altLang="en-US" smtClean="0">
                <a:latin typeface="+mn-ea"/>
              </a:rPr>
              <a:t>的产值，万亿规模的市场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6096" y="2568766"/>
            <a:ext cx="3168352" cy="2126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377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zh-CN" altLang="en-US" smtClean="0"/>
              <a:t>智能产品介绍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smtClean="0"/>
              <a:t>目前智能产品远还没有到普及的程度，处于刚起步的阶段，主要</a:t>
            </a:r>
            <a:r>
              <a:rPr lang="zh-CN" altLang="en-US"/>
              <a:t>原因如下：</a:t>
            </a:r>
            <a:endParaRPr lang="en-US" altLang="zh-CN"/>
          </a:p>
          <a:p>
            <a:pPr lvl="1"/>
            <a:r>
              <a:rPr lang="zh-CN" altLang="en-US"/>
              <a:t>标准不统一</a:t>
            </a:r>
            <a:endParaRPr lang="en-US" altLang="zh-CN"/>
          </a:p>
          <a:p>
            <a:pPr lvl="1"/>
            <a:r>
              <a:rPr lang="zh-CN" altLang="en-US"/>
              <a:t>成本过高</a:t>
            </a:r>
            <a:endParaRPr lang="en-US" altLang="zh-CN"/>
          </a:p>
          <a:p>
            <a:pPr lvl="1"/>
            <a:r>
              <a:rPr lang="zh-CN" altLang="en-US"/>
              <a:t>功能需求定位不明</a:t>
            </a:r>
            <a:endParaRPr lang="en-US" altLang="zh-CN"/>
          </a:p>
          <a:p>
            <a:pPr lvl="1"/>
            <a:r>
              <a:rPr lang="zh-CN" altLang="en-US"/>
              <a:t>用户群培养有待时日</a:t>
            </a:r>
            <a:endParaRPr lang="en-US" altLang="zh-CN"/>
          </a:p>
          <a:p>
            <a:pPr lvl="1"/>
            <a:r>
              <a:rPr lang="en-US" altLang="zh-CN"/>
              <a:t>…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3419872" y="2225839"/>
            <a:ext cx="4160517" cy="2428057"/>
            <a:chOff x="1871836" y="1059582"/>
            <a:chExt cx="5220444" cy="3357809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71836" y="1059582"/>
              <a:ext cx="5220444" cy="3357809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77181" y="2883866"/>
              <a:ext cx="990600" cy="15335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31683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zh-CN" altLang="en-US" smtClean="0"/>
              <a:t>智能产品介绍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smtClean="0"/>
              <a:t>我国进入</a:t>
            </a:r>
            <a:r>
              <a:rPr lang="zh-CN" altLang="en-US"/>
              <a:t>了智能硬件市场启动</a:t>
            </a:r>
            <a:r>
              <a:rPr lang="zh-CN" altLang="en-US" smtClean="0"/>
              <a:t>期：资本</a:t>
            </a:r>
            <a:r>
              <a:rPr lang="zh-CN" altLang="en-US"/>
              <a:t>、孵化器、技术、 人才、</a:t>
            </a:r>
            <a:r>
              <a:rPr lang="zh-CN" altLang="en-US" smtClean="0"/>
              <a:t>政策，等等正在</a:t>
            </a:r>
            <a:r>
              <a:rPr lang="zh-CN" altLang="en-US"/>
              <a:t>向这个行业</a:t>
            </a:r>
            <a:r>
              <a:rPr lang="zh-CN" altLang="en-US" smtClean="0"/>
              <a:t>倾斜。目前</a:t>
            </a:r>
            <a:r>
              <a:rPr lang="zh-CN" altLang="en-US"/>
              <a:t>面临的一些</a:t>
            </a:r>
            <a:r>
              <a:rPr lang="zh-CN" altLang="en-US" smtClean="0"/>
              <a:t>挑战如下：</a:t>
            </a:r>
            <a:endParaRPr lang="en-US" altLang="zh-CN" smtClean="0"/>
          </a:p>
          <a:p>
            <a:pPr lvl="1"/>
            <a:r>
              <a:rPr lang="zh-CN" altLang="en-US"/>
              <a:t>同质竞争端倪初</a:t>
            </a:r>
            <a:r>
              <a:rPr lang="zh-CN" altLang="en-US" smtClean="0"/>
              <a:t>现</a:t>
            </a:r>
            <a:endParaRPr lang="en-US" altLang="zh-CN" smtClean="0"/>
          </a:p>
          <a:p>
            <a:pPr marL="457200" lvl="1" indent="0">
              <a:buNone/>
            </a:pPr>
            <a:r>
              <a:rPr lang="zh-CN" altLang="en-US" smtClean="0"/>
              <a:t>以</a:t>
            </a:r>
            <a:r>
              <a:rPr lang="zh-CN" altLang="en-US"/>
              <a:t>可穿戴设备为例</a:t>
            </a:r>
            <a:r>
              <a:rPr lang="zh-CN" altLang="en-US" smtClean="0"/>
              <a:t>，已</a:t>
            </a:r>
            <a:r>
              <a:rPr lang="zh-CN" altLang="en-US"/>
              <a:t>有众多科技型企业发布了各自的智能</a:t>
            </a:r>
            <a:r>
              <a:rPr lang="zh-CN" altLang="en-US" smtClean="0"/>
              <a:t>手表、</a:t>
            </a:r>
            <a:r>
              <a:rPr lang="zh-CN" altLang="en-US"/>
              <a:t>智能手环等</a:t>
            </a:r>
            <a:r>
              <a:rPr lang="zh-CN" altLang="en-US" smtClean="0"/>
              <a:t>产品，多以智能</a:t>
            </a:r>
            <a:r>
              <a:rPr lang="zh-CN" altLang="en-US"/>
              <a:t>手机的配件使用</a:t>
            </a:r>
            <a:r>
              <a:rPr lang="zh-CN" altLang="en-US" smtClean="0"/>
              <a:t>，不外乎</a:t>
            </a:r>
            <a:r>
              <a:rPr lang="zh-CN" altLang="en-US"/>
              <a:t>运动、睡眠</a:t>
            </a:r>
            <a:r>
              <a:rPr lang="zh-CN" altLang="en-US" smtClean="0"/>
              <a:t>监测，等等功能，产品</a:t>
            </a:r>
            <a:r>
              <a:rPr lang="zh-CN" altLang="en-US"/>
              <a:t>之间</a:t>
            </a:r>
            <a:r>
              <a:rPr lang="zh-CN" altLang="en-US" smtClean="0"/>
              <a:t>差异不大</a:t>
            </a:r>
            <a:r>
              <a:rPr lang="zh-CN" altLang="en-US"/>
              <a:t>。</a:t>
            </a:r>
            <a:endParaRPr lang="en-US" altLang="zh-CN" smtClean="0"/>
          </a:p>
          <a:p>
            <a:pPr lvl="1"/>
            <a:r>
              <a:rPr lang="zh-CN" altLang="en-US" smtClean="0"/>
              <a:t>跨</a:t>
            </a:r>
            <a:r>
              <a:rPr lang="zh-CN" altLang="en-US"/>
              <a:t>界协同合作存在</a:t>
            </a:r>
            <a:r>
              <a:rPr lang="zh-CN" altLang="en-US" smtClean="0"/>
              <a:t>壁垒</a:t>
            </a:r>
            <a:endParaRPr lang="en-US" altLang="zh-CN" smtClean="0"/>
          </a:p>
          <a:p>
            <a:pPr marL="457200" lvl="1" indent="0">
              <a:buNone/>
            </a:pPr>
            <a:r>
              <a:rPr lang="zh-CN" altLang="en-US" smtClean="0"/>
              <a:t>智能产品具有软</a:t>
            </a:r>
            <a:r>
              <a:rPr lang="zh-CN" altLang="en-US"/>
              <a:t>硬融合、跨界应用等特征</a:t>
            </a:r>
            <a:r>
              <a:rPr lang="zh-CN" altLang="en-US" smtClean="0"/>
              <a:t>。但在企业跨界合作中，与传统厂商的合作存在壁垒。传统厂商</a:t>
            </a:r>
            <a:r>
              <a:rPr lang="zh-CN" altLang="en-US"/>
              <a:t>不愿意与科技型企业</a:t>
            </a:r>
            <a:r>
              <a:rPr lang="zh-CN" altLang="en-US" smtClean="0"/>
              <a:t>合作。</a:t>
            </a:r>
            <a:endParaRPr lang="en-US" altLang="zh-CN" smtClean="0"/>
          </a:p>
          <a:p>
            <a:pPr lvl="1"/>
            <a:r>
              <a:rPr lang="zh-CN" altLang="en-US" smtClean="0"/>
              <a:t>核心</a:t>
            </a:r>
            <a:r>
              <a:rPr lang="zh-CN" altLang="en-US"/>
              <a:t>技术与发达国家仍有</a:t>
            </a:r>
            <a:r>
              <a:rPr lang="zh-CN" altLang="en-US" smtClean="0"/>
              <a:t>差距</a:t>
            </a:r>
            <a:endParaRPr lang="en-US" altLang="zh-CN" smtClean="0"/>
          </a:p>
          <a:p>
            <a:pPr marL="457200" lvl="1" indent="0">
              <a:buNone/>
            </a:pPr>
            <a:r>
              <a:rPr lang="zh-CN" altLang="en-US"/>
              <a:t>尽管我国在智能硬件产品研发与生产上与发达国家差距不明显，但在关键</a:t>
            </a:r>
            <a:r>
              <a:rPr lang="zh-CN" altLang="en-US" smtClean="0"/>
              <a:t>核心技术上与</a:t>
            </a:r>
            <a:r>
              <a:rPr lang="zh-CN" altLang="en-US"/>
              <a:t>国外先进水平差距</a:t>
            </a:r>
            <a:r>
              <a:rPr lang="zh-CN" altLang="en-US" smtClean="0"/>
              <a:t>较大，特别是信息技术领域：基础电子元器件、集成芯片、核心软件技术，等等。</a:t>
            </a:r>
            <a:endParaRPr lang="en-US" altLang="zh-CN" smtClean="0"/>
          </a:p>
          <a:p>
            <a:pPr lvl="1"/>
            <a:r>
              <a:rPr lang="zh-CN" altLang="en-US" smtClean="0"/>
              <a:t>全球</a:t>
            </a:r>
            <a:r>
              <a:rPr lang="zh-CN" altLang="en-US"/>
              <a:t>专利布局与竞争日益激烈</a:t>
            </a:r>
          </a:p>
        </p:txBody>
      </p:sp>
    </p:spTree>
    <p:extLst>
      <p:ext uri="{BB962C8B-B14F-4D97-AF65-F5344CB8AC3E}">
        <p14:creationId xmlns:p14="http://schemas.microsoft.com/office/powerpoint/2010/main" val="1176937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zh-CN" altLang="en-US" sz="2400" dirty="0"/>
              <a:t>目 录 </a:t>
            </a:r>
            <a:r>
              <a:rPr lang="en-US" altLang="zh-CN" dirty="0">
                <a:solidFill>
                  <a:prstClr val="black"/>
                </a:solidFill>
              </a:rPr>
              <a:t>Contents</a:t>
            </a:r>
            <a:endParaRPr lang="zh-CN" altLang="en-US" dirty="0"/>
          </a:p>
        </p:txBody>
      </p:sp>
      <p:grpSp>
        <p:nvGrpSpPr>
          <p:cNvPr id="4" name="组合 3"/>
          <p:cNvGrpSpPr/>
          <p:nvPr/>
        </p:nvGrpSpPr>
        <p:grpSpPr>
          <a:xfrm>
            <a:off x="467544" y="1419622"/>
            <a:ext cx="8207375" cy="479425"/>
            <a:chOff x="452438" y="2235200"/>
            <a:chExt cx="8207375" cy="479425"/>
          </a:xfrm>
        </p:grpSpPr>
        <p:sp>
          <p:nvSpPr>
            <p:cNvPr id="5" name="AutoShape 7"/>
            <p:cNvSpPr>
              <a:spLocks noChangeArrowheads="1"/>
            </p:cNvSpPr>
            <p:nvPr/>
          </p:nvSpPr>
          <p:spPr bwMode="auto">
            <a:xfrm>
              <a:off x="1016000" y="2235200"/>
              <a:ext cx="7643813" cy="479425"/>
            </a:xfrm>
            <a:prstGeom prst="roundRect">
              <a:avLst>
                <a:gd name="adj" fmla="val 0"/>
              </a:avLst>
            </a:prstGeom>
            <a:noFill/>
            <a:ln w="3175">
              <a:solidFill>
                <a:srgbClr val="808080"/>
              </a:solidFill>
              <a:round/>
              <a:headEnd/>
              <a:tailEnd/>
            </a:ln>
          </p:spPr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mtClean="0">
                  <a:solidFill>
                    <a:prstClr val="black"/>
                  </a:solidFill>
                  <a:latin typeface="华文细黑" pitchFamily="2" charset="-122"/>
                  <a:ea typeface="微软雅黑"/>
                </a:rPr>
                <a:t>智能产品介绍</a:t>
              </a:r>
              <a:endParaRPr lang="zh-CN" altLang="en-US" dirty="0">
                <a:solidFill>
                  <a:prstClr val="black"/>
                </a:solidFill>
                <a:latin typeface="华文细黑" pitchFamily="2" charset="-122"/>
                <a:ea typeface="微软雅黑"/>
              </a:endParaRPr>
            </a:p>
          </p:txBody>
        </p:sp>
        <p:sp>
          <p:nvSpPr>
            <p:cNvPr id="6" name="Rectangle 8"/>
            <p:cNvSpPr>
              <a:spLocks noChangeArrowheads="1"/>
            </p:cNvSpPr>
            <p:nvPr/>
          </p:nvSpPr>
          <p:spPr bwMode="auto">
            <a:xfrm>
              <a:off x="452438" y="2235200"/>
              <a:ext cx="473075" cy="474662"/>
            </a:xfrm>
            <a:prstGeom prst="rect">
              <a:avLst/>
            </a:prstGeom>
            <a:solidFill>
              <a:srgbClr val="C00000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2400" dirty="0" smtClean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/>
                  <a:ea typeface="微软雅黑"/>
                </a:rPr>
                <a:t>1</a:t>
              </a:r>
              <a:endParaRPr lang="en-US" altLang="zh-CN" sz="24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ea typeface="微软雅黑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467544" y="2578582"/>
            <a:ext cx="8207375" cy="479425"/>
            <a:chOff x="452438" y="2768600"/>
            <a:chExt cx="8207375" cy="479425"/>
          </a:xfrm>
        </p:grpSpPr>
        <p:sp>
          <p:nvSpPr>
            <p:cNvPr id="8" name="AutoShape 9"/>
            <p:cNvSpPr>
              <a:spLocks noChangeArrowheads="1"/>
            </p:cNvSpPr>
            <p:nvPr/>
          </p:nvSpPr>
          <p:spPr bwMode="auto">
            <a:xfrm>
              <a:off x="1016000" y="2768600"/>
              <a:ext cx="7643813" cy="479425"/>
            </a:xfrm>
            <a:prstGeom prst="roundRect">
              <a:avLst>
                <a:gd name="adj" fmla="val 0"/>
              </a:avLst>
            </a:prstGeom>
            <a:noFill/>
            <a:ln w="3175">
              <a:solidFill>
                <a:srgbClr val="808080"/>
              </a:solidFill>
              <a:round/>
              <a:headEnd/>
              <a:tailEnd/>
            </a:ln>
          </p:spPr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mtClean="0">
                  <a:solidFill>
                    <a:prstClr val="black"/>
                  </a:solidFill>
                  <a:latin typeface="华文细黑" pitchFamily="2" charset="-122"/>
                  <a:ea typeface="微软雅黑"/>
                </a:rPr>
                <a:t>软件技术介绍</a:t>
              </a:r>
              <a:endParaRPr lang="en-US" altLang="zh-CN" dirty="0">
                <a:solidFill>
                  <a:prstClr val="black"/>
                </a:solidFill>
                <a:latin typeface="华文细黑" pitchFamily="2" charset="-122"/>
                <a:ea typeface="微软雅黑"/>
              </a:endParaRPr>
            </a:p>
          </p:txBody>
        </p:sp>
        <p:sp>
          <p:nvSpPr>
            <p:cNvPr id="9" name="Rectangle 10"/>
            <p:cNvSpPr>
              <a:spLocks noChangeArrowheads="1"/>
            </p:cNvSpPr>
            <p:nvPr/>
          </p:nvSpPr>
          <p:spPr bwMode="auto">
            <a:xfrm>
              <a:off x="452438" y="2768600"/>
              <a:ext cx="473075" cy="474662"/>
            </a:xfrm>
            <a:prstGeom prst="rect">
              <a:avLst/>
            </a:prstGeom>
            <a:solidFill>
              <a:srgbClr val="C00000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240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/>
                  <a:ea typeface="微软雅黑"/>
                </a:rPr>
                <a:t>3</a:t>
              </a: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467544" y="2001129"/>
            <a:ext cx="8207375" cy="479425"/>
            <a:chOff x="452438" y="1701800"/>
            <a:chExt cx="8207375" cy="479425"/>
          </a:xfrm>
        </p:grpSpPr>
        <p:sp>
          <p:nvSpPr>
            <p:cNvPr id="11" name="AutoShape 5"/>
            <p:cNvSpPr>
              <a:spLocks noChangeArrowheads="1"/>
            </p:cNvSpPr>
            <p:nvPr/>
          </p:nvSpPr>
          <p:spPr bwMode="auto">
            <a:xfrm>
              <a:off x="1016000" y="1701800"/>
              <a:ext cx="7643813" cy="479425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ysClr val="windowText" lastClr="000000">
                    <a:lumMod val="75000"/>
                    <a:lumOff val="25000"/>
                  </a:sysClr>
                </a:gs>
                <a:gs pos="66000">
                  <a:srgbClr val="DDDDDD">
                    <a:shade val="67500"/>
                    <a:satMod val="115000"/>
                  </a:srgbClr>
                </a:gs>
                <a:gs pos="100000">
                  <a:srgbClr val="F8F8F8">
                    <a:lumMod val="75000"/>
                  </a:srgbClr>
                </a:gs>
              </a:gsLst>
              <a:lin ang="2700000" scaled="1"/>
              <a:tileRect/>
            </a:gradFill>
            <a:ln w="3175">
              <a:solidFill>
                <a:srgbClr val="C0C0C0"/>
              </a:solidFill>
              <a:round/>
              <a:headEnd/>
              <a:tailEnd/>
            </a:ln>
          </p:spPr>
          <p:txBody>
            <a:bodyPr anchor="ctr"/>
            <a:lstStyle/>
            <a:p>
              <a:pPr lvl="0">
                <a:defRPr/>
              </a:pPr>
              <a:r>
                <a:rPr lang="zh-CN" altLang="en-US" kern="0" smtClean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华文细黑" pitchFamily="2" charset="-122"/>
                  <a:ea typeface="微软雅黑"/>
                </a:rPr>
                <a:t>智能产品系统组成</a:t>
              </a:r>
              <a:endParaRPr lang="zh-CN" altLang="en-US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itchFamily="2" charset="-122"/>
                <a:ea typeface="微软雅黑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 bwMode="auto">
            <a:xfrm>
              <a:off x="452438" y="1701800"/>
              <a:ext cx="473075" cy="474662"/>
            </a:xfrm>
            <a:prstGeom prst="rect">
              <a:avLst/>
            </a:prstGeom>
            <a:solidFill>
              <a:srgbClr val="C00000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2400" kern="0" noProof="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/>
                  <a:ea typeface="微软雅黑"/>
                </a:rPr>
                <a:t>2</a:t>
              </a:r>
              <a:endPara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Verdana"/>
                <a:ea typeface="微软雅黑"/>
              </a:endParaRPr>
            </a:p>
          </p:txBody>
        </p:sp>
        <p:sp>
          <p:nvSpPr>
            <p:cNvPr id="13" name="AutoShape 15"/>
            <p:cNvSpPr>
              <a:spLocks noChangeArrowheads="1"/>
            </p:cNvSpPr>
            <p:nvPr/>
          </p:nvSpPr>
          <p:spPr bwMode="auto">
            <a:xfrm>
              <a:off x="5034383" y="1831181"/>
              <a:ext cx="431800" cy="215900"/>
            </a:xfrm>
            <a:prstGeom prst="leftArrow">
              <a:avLst>
                <a:gd name="adj1" fmla="val 50278"/>
                <a:gd name="adj2" fmla="val 72731"/>
              </a:avLst>
            </a:prstGeom>
            <a:solidFill>
              <a:sysClr val="window" lastClr="FFFFFF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微软雅黑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55354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zh-CN" altLang="en-US" smtClean="0"/>
              <a:t>智能产品系统</a:t>
            </a:r>
            <a:r>
              <a:rPr lang="zh-CN" altLang="en-US"/>
              <a:t>组成</a:t>
            </a:r>
            <a:endParaRPr lang="zh-CN" altLang="en-US" dirty="0"/>
          </a:p>
        </p:txBody>
      </p:sp>
      <p:grpSp>
        <p:nvGrpSpPr>
          <p:cNvPr id="7" name="组合 6"/>
          <p:cNvGrpSpPr/>
          <p:nvPr/>
        </p:nvGrpSpPr>
        <p:grpSpPr>
          <a:xfrm>
            <a:off x="-36512" y="830309"/>
            <a:ext cx="8208912" cy="3829674"/>
            <a:chOff x="-36512" y="830309"/>
            <a:chExt cx="8208912" cy="3829674"/>
          </a:xfrm>
        </p:grpSpPr>
        <p:pic>
          <p:nvPicPr>
            <p:cNvPr id="4" name="图示 1"/>
            <p:cNvPicPr>
              <a:picLocks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6512" y="830309"/>
              <a:ext cx="6480720" cy="38296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云形标注 5"/>
            <p:cNvSpPr/>
            <p:nvPr/>
          </p:nvSpPr>
          <p:spPr>
            <a:xfrm>
              <a:off x="4932040" y="1419622"/>
              <a:ext cx="3240360" cy="1224136"/>
            </a:xfrm>
            <a:prstGeom prst="cloudCallout">
              <a:avLst>
                <a:gd name="adj1" fmla="val -82944"/>
                <a:gd name="adj2" fmla="val 7503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mtClean="0"/>
                <a:t>Zigbee</a:t>
              </a:r>
              <a:r>
                <a:rPr lang="zh-CN" altLang="en-US" smtClean="0"/>
                <a:t>、低功耗</a:t>
              </a:r>
              <a:r>
                <a:rPr lang="en-US" altLang="zh-CN" smtClean="0"/>
                <a:t>Wifi</a:t>
              </a:r>
              <a:r>
                <a:rPr lang="zh-CN" altLang="en-US" smtClean="0"/>
                <a:t>、</a:t>
              </a:r>
              <a:r>
                <a:rPr lang="en-US" altLang="zh-CN" smtClean="0"/>
                <a:t>IPv6</a:t>
              </a:r>
              <a:r>
                <a:rPr lang="zh-CN" altLang="en-US" smtClean="0"/>
                <a:t>、</a:t>
              </a:r>
              <a:r>
                <a:rPr lang="en-US" altLang="zh-CN" smtClean="0"/>
                <a:t>Bluetooth</a:t>
              </a:r>
              <a:r>
                <a:rPr lang="zh-CN" altLang="en-US" smtClean="0"/>
                <a:t>、</a:t>
              </a:r>
              <a:r>
                <a:rPr lang="en-US" altLang="zh-CN" smtClean="0"/>
                <a:t>…</a:t>
              </a:r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00901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zh-CN" altLang="en-US" smtClean="0"/>
              <a:t>智能产品系统</a:t>
            </a:r>
            <a:r>
              <a:rPr lang="zh-CN" altLang="en-US"/>
              <a:t>组成</a:t>
            </a:r>
            <a:endParaRPr lang="zh-CN" altLang="en-US" dirty="0"/>
          </a:p>
        </p:txBody>
      </p:sp>
      <p:grpSp>
        <p:nvGrpSpPr>
          <p:cNvPr id="5" name="组合 4"/>
          <p:cNvGrpSpPr/>
          <p:nvPr/>
        </p:nvGrpSpPr>
        <p:grpSpPr>
          <a:xfrm>
            <a:off x="611560" y="1131590"/>
            <a:ext cx="7776864" cy="3528392"/>
            <a:chOff x="611560" y="1131590"/>
            <a:chExt cx="7776864" cy="3528392"/>
          </a:xfrm>
        </p:grpSpPr>
        <p:pic>
          <p:nvPicPr>
            <p:cNvPr id="34" name="Picture 3"/>
            <p:cNvPicPr>
              <a:picLocks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39752" y="1131590"/>
              <a:ext cx="6048672" cy="35283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" name="Picture 7" descr="SoC Peel Back With Phone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04551" y="2745091"/>
              <a:ext cx="1323233" cy="19148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6" name="Picture 1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1560" y="1131590"/>
              <a:ext cx="1974235" cy="16257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900531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1027" y="1491630"/>
            <a:ext cx="5143361" cy="2488500"/>
          </a:xfrm>
          <a:prstGeom prst="rect">
            <a:avLst/>
          </a:prstGeom>
        </p:spPr>
      </p:pic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smtClean="0"/>
              <a:t>华清远见专利产品：</a:t>
            </a:r>
            <a:r>
              <a:rPr lang="zh-CN" altLang="en-US"/>
              <a:t>智能医疗综合实训</a:t>
            </a:r>
            <a:r>
              <a:rPr lang="zh-CN" altLang="en-US" smtClean="0"/>
              <a:t>系统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zh-CN" altLang="en-US"/>
              <a:t>智能产品系统组成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614" y="2690940"/>
            <a:ext cx="2750095" cy="1969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52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zh-CN" altLang="en-US" sz="2400" dirty="0"/>
              <a:t>目 录 </a:t>
            </a:r>
            <a:r>
              <a:rPr lang="en-US" altLang="zh-CN" dirty="0">
                <a:solidFill>
                  <a:prstClr val="black"/>
                </a:solidFill>
              </a:rPr>
              <a:t>Contents</a:t>
            </a:r>
            <a:endParaRPr lang="zh-CN" altLang="en-US" dirty="0"/>
          </a:p>
        </p:txBody>
      </p:sp>
      <p:grpSp>
        <p:nvGrpSpPr>
          <p:cNvPr id="4" name="组合 3"/>
          <p:cNvGrpSpPr/>
          <p:nvPr/>
        </p:nvGrpSpPr>
        <p:grpSpPr>
          <a:xfrm>
            <a:off x="494111" y="2420888"/>
            <a:ext cx="8207375" cy="479425"/>
            <a:chOff x="452438" y="2235200"/>
            <a:chExt cx="8207375" cy="479425"/>
          </a:xfrm>
        </p:grpSpPr>
        <p:sp>
          <p:nvSpPr>
            <p:cNvPr id="5" name="AutoShape 7"/>
            <p:cNvSpPr>
              <a:spLocks noChangeArrowheads="1"/>
            </p:cNvSpPr>
            <p:nvPr/>
          </p:nvSpPr>
          <p:spPr bwMode="auto">
            <a:xfrm>
              <a:off x="1016000" y="2235200"/>
              <a:ext cx="7643813" cy="479425"/>
            </a:xfrm>
            <a:prstGeom prst="roundRect">
              <a:avLst>
                <a:gd name="adj" fmla="val 0"/>
              </a:avLst>
            </a:prstGeom>
            <a:noFill/>
            <a:ln w="3175">
              <a:solidFill>
                <a:srgbClr val="808080"/>
              </a:solidFill>
              <a:round/>
              <a:headEnd/>
              <a:tailEnd/>
            </a:ln>
          </p:spPr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mtClean="0">
                  <a:solidFill>
                    <a:prstClr val="black"/>
                  </a:solidFill>
                  <a:latin typeface="华文细黑" pitchFamily="2" charset="-122"/>
                  <a:ea typeface="微软雅黑"/>
                </a:rPr>
                <a:t>智能产品系统组成</a:t>
              </a:r>
              <a:endParaRPr lang="en-US" altLang="zh-CN" dirty="0">
                <a:solidFill>
                  <a:prstClr val="black"/>
                </a:solidFill>
                <a:latin typeface="华文细黑" pitchFamily="2" charset="-122"/>
                <a:ea typeface="微软雅黑"/>
              </a:endParaRPr>
            </a:p>
          </p:txBody>
        </p:sp>
        <p:sp>
          <p:nvSpPr>
            <p:cNvPr id="6" name="Rectangle 8"/>
            <p:cNvSpPr>
              <a:spLocks noChangeArrowheads="1"/>
            </p:cNvSpPr>
            <p:nvPr/>
          </p:nvSpPr>
          <p:spPr bwMode="auto">
            <a:xfrm>
              <a:off x="452438" y="2235200"/>
              <a:ext cx="473075" cy="474662"/>
            </a:xfrm>
            <a:prstGeom prst="rect">
              <a:avLst/>
            </a:prstGeom>
            <a:solidFill>
              <a:srgbClr val="C00000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240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/>
                  <a:ea typeface="微软雅黑"/>
                </a:rPr>
                <a:t>2</a:t>
              </a: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494111" y="3000326"/>
            <a:ext cx="8207375" cy="479425"/>
            <a:chOff x="452438" y="2768600"/>
            <a:chExt cx="8207375" cy="479425"/>
          </a:xfrm>
        </p:grpSpPr>
        <p:sp>
          <p:nvSpPr>
            <p:cNvPr id="8" name="AutoShape 9"/>
            <p:cNvSpPr>
              <a:spLocks noChangeArrowheads="1"/>
            </p:cNvSpPr>
            <p:nvPr/>
          </p:nvSpPr>
          <p:spPr bwMode="auto">
            <a:xfrm>
              <a:off x="1016000" y="2768600"/>
              <a:ext cx="7643813" cy="479425"/>
            </a:xfrm>
            <a:prstGeom prst="roundRect">
              <a:avLst>
                <a:gd name="adj" fmla="val 0"/>
              </a:avLst>
            </a:prstGeom>
            <a:noFill/>
            <a:ln w="3175">
              <a:solidFill>
                <a:srgbClr val="808080"/>
              </a:solidFill>
              <a:round/>
              <a:headEnd/>
              <a:tailEnd/>
            </a:ln>
          </p:spPr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mtClean="0">
                  <a:solidFill>
                    <a:prstClr val="black"/>
                  </a:solidFill>
                  <a:latin typeface="华文细黑" pitchFamily="2" charset="-122"/>
                  <a:ea typeface="微软雅黑"/>
                </a:rPr>
                <a:t>软件技术介绍</a:t>
              </a:r>
              <a:endParaRPr lang="en-US" altLang="zh-CN" dirty="0">
                <a:solidFill>
                  <a:prstClr val="black"/>
                </a:solidFill>
                <a:latin typeface="华文细黑" pitchFamily="2" charset="-122"/>
                <a:ea typeface="微软雅黑"/>
              </a:endParaRPr>
            </a:p>
          </p:txBody>
        </p:sp>
        <p:sp>
          <p:nvSpPr>
            <p:cNvPr id="9" name="Rectangle 10"/>
            <p:cNvSpPr>
              <a:spLocks noChangeArrowheads="1"/>
            </p:cNvSpPr>
            <p:nvPr/>
          </p:nvSpPr>
          <p:spPr bwMode="auto">
            <a:xfrm>
              <a:off x="452438" y="2768600"/>
              <a:ext cx="473075" cy="474662"/>
            </a:xfrm>
            <a:prstGeom prst="rect">
              <a:avLst/>
            </a:prstGeom>
            <a:solidFill>
              <a:srgbClr val="C00000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240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/>
                  <a:ea typeface="微软雅黑"/>
                </a:rPr>
                <a:t>3</a:t>
              </a: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494111" y="1841450"/>
            <a:ext cx="8207375" cy="479425"/>
            <a:chOff x="452438" y="1701800"/>
            <a:chExt cx="8207375" cy="479425"/>
          </a:xfrm>
        </p:grpSpPr>
        <p:sp>
          <p:nvSpPr>
            <p:cNvPr id="11" name="AutoShape 5"/>
            <p:cNvSpPr>
              <a:spLocks noChangeArrowheads="1"/>
            </p:cNvSpPr>
            <p:nvPr/>
          </p:nvSpPr>
          <p:spPr bwMode="auto">
            <a:xfrm>
              <a:off x="1016000" y="1701800"/>
              <a:ext cx="7643813" cy="479425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ysClr val="windowText" lastClr="000000">
                    <a:lumMod val="75000"/>
                    <a:lumOff val="25000"/>
                  </a:sysClr>
                </a:gs>
                <a:gs pos="66000">
                  <a:srgbClr val="DDDDDD">
                    <a:shade val="67500"/>
                    <a:satMod val="115000"/>
                  </a:srgbClr>
                </a:gs>
                <a:gs pos="100000">
                  <a:srgbClr val="F8F8F8">
                    <a:lumMod val="75000"/>
                  </a:srgbClr>
                </a:gs>
              </a:gsLst>
              <a:lin ang="2700000" scaled="1"/>
              <a:tileRect/>
            </a:gradFill>
            <a:ln w="3175">
              <a:solidFill>
                <a:srgbClr val="C0C0C0"/>
              </a:solidFill>
              <a:round/>
              <a:headEnd/>
              <a:tailEnd/>
            </a:ln>
          </p:spPr>
          <p:txBody>
            <a:bodyPr anchor="ctr"/>
            <a:lstStyle/>
            <a:p>
              <a:pPr lvl="0">
                <a:defRPr/>
              </a:pPr>
              <a:r>
                <a:rPr lang="zh-CN" altLang="en-US" kern="0" smtClean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华文细黑" pitchFamily="2" charset="-122"/>
                  <a:ea typeface="微软雅黑"/>
                </a:rPr>
                <a:t>智能产品介绍</a:t>
              </a:r>
              <a:endParaRPr lang="zh-CN" altLang="en-US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itchFamily="2" charset="-122"/>
                <a:ea typeface="微软雅黑"/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 bwMode="auto">
            <a:xfrm>
              <a:off x="452438" y="1701800"/>
              <a:ext cx="473075" cy="474662"/>
            </a:xfrm>
            <a:prstGeom prst="rect">
              <a:avLst/>
            </a:prstGeom>
            <a:solidFill>
              <a:srgbClr val="C00000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2400" kern="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/>
                  <a:ea typeface="微软雅黑"/>
                </a:rPr>
                <a:t>1</a:t>
              </a:r>
              <a:endPara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Verdana"/>
                <a:ea typeface="微软雅黑"/>
              </a:endParaRPr>
            </a:p>
          </p:txBody>
        </p:sp>
        <p:sp>
          <p:nvSpPr>
            <p:cNvPr id="13" name="AutoShape 15"/>
            <p:cNvSpPr>
              <a:spLocks noChangeArrowheads="1"/>
            </p:cNvSpPr>
            <p:nvPr/>
          </p:nvSpPr>
          <p:spPr bwMode="auto">
            <a:xfrm>
              <a:off x="5034383" y="1831181"/>
              <a:ext cx="431800" cy="215900"/>
            </a:xfrm>
            <a:prstGeom prst="leftArrow">
              <a:avLst>
                <a:gd name="adj1" fmla="val 50278"/>
                <a:gd name="adj2" fmla="val 72731"/>
              </a:avLst>
            </a:prstGeom>
            <a:solidFill>
              <a:sysClr val="window" lastClr="FFFFFF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微软雅黑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09746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9114" y="961651"/>
            <a:ext cx="2635415" cy="197588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5858" y="961681"/>
            <a:ext cx="4704383" cy="2367646"/>
          </a:xfrm>
          <a:prstGeom prst="rect">
            <a:avLst/>
          </a:prstGeom>
        </p:spPr>
      </p:pic>
      <p:sp>
        <p:nvSpPr>
          <p:cNvPr id="3" name="文本占位符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zh-CN" altLang="en-US"/>
              <a:t>智能产品系统组成</a:t>
            </a:r>
            <a:endParaRPr lang="zh-CN" altLang="en-US" dirty="0"/>
          </a:p>
        </p:txBody>
      </p:sp>
      <p:grpSp>
        <p:nvGrpSpPr>
          <p:cNvPr id="13" name="组合 12"/>
          <p:cNvGrpSpPr/>
          <p:nvPr/>
        </p:nvGrpSpPr>
        <p:grpSpPr>
          <a:xfrm>
            <a:off x="611818" y="2931790"/>
            <a:ext cx="5328334" cy="1859658"/>
            <a:chOff x="467544" y="1347614"/>
            <a:chExt cx="5832648" cy="1859658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7544" y="1347615"/>
              <a:ext cx="1051271" cy="1685658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89196" y="1351269"/>
              <a:ext cx="1426620" cy="1682003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43808" y="1347615"/>
              <a:ext cx="1391925" cy="1859657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87811" y="1347614"/>
              <a:ext cx="2112381" cy="185965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46628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zh-CN" altLang="en-US"/>
              <a:t>智能产品系统组成</a:t>
            </a:r>
            <a:endParaRPr lang="zh-CN" altLang="en-US" dirty="0"/>
          </a:p>
        </p:txBody>
      </p:sp>
      <p:sp>
        <p:nvSpPr>
          <p:cNvPr id="1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611894" y="933723"/>
            <a:ext cx="7992554" cy="3726259"/>
          </a:xfrm>
        </p:spPr>
        <p:txBody>
          <a:bodyPr/>
          <a:lstStyle/>
          <a:p>
            <a:r>
              <a:rPr lang="zh-CN" altLang="en-US"/>
              <a:t>系统功能描述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664" y="1376387"/>
            <a:ext cx="6902251" cy="3283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038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zh-CN" altLang="en-US" sz="2400" dirty="0"/>
              <a:t>目 录 </a:t>
            </a:r>
            <a:r>
              <a:rPr lang="en-US" altLang="zh-CN" dirty="0">
                <a:solidFill>
                  <a:prstClr val="black"/>
                </a:solidFill>
              </a:rPr>
              <a:t>Contents</a:t>
            </a:r>
            <a:endParaRPr lang="zh-CN" altLang="en-US" dirty="0"/>
          </a:p>
        </p:txBody>
      </p:sp>
      <p:grpSp>
        <p:nvGrpSpPr>
          <p:cNvPr id="4" name="组合 3"/>
          <p:cNvGrpSpPr/>
          <p:nvPr/>
        </p:nvGrpSpPr>
        <p:grpSpPr>
          <a:xfrm>
            <a:off x="494111" y="2420888"/>
            <a:ext cx="8207375" cy="479425"/>
            <a:chOff x="452438" y="2235200"/>
            <a:chExt cx="8207375" cy="479425"/>
          </a:xfrm>
        </p:grpSpPr>
        <p:sp>
          <p:nvSpPr>
            <p:cNvPr id="5" name="AutoShape 7"/>
            <p:cNvSpPr>
              <a:spLocks noChangeArrowheads="1"/>
            </p:cNvSpPr>
            <p:nvPr/>
          </p:nvSpPr>
          <p:spPr bwMode="auto">
            <a:xfrm>
              <a:off x="1016000" y="2235200"/>
              <a:ext cx="7643813" cy="479425"/>
            </a:xfrm>
            <a:prstGeom prst="roundRect">
              <a:avLst>
                <a:gd name="adj" fmla="val 0"/>
              </a:avLst>
            </a:prstGeom>
            <a:noFill/>
            <a:ln w="3175">
              <a:solidFill>
                <a:srgbClr val="808080"/>
              </a:solidFill>
              <a:round/>
              <a:headEnd/>
              <a:tailEnd/>
            </a:ln>
          </p:spPr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mtClean="0">
                  <a:solidFill>
                    <a:prstClr val="black"/>
                  </a:solidFill>
                  <a:latin typeface="华文细黑" pitchFamily="2" charset="-122"/>
                  <a:ea typeface="微软雅黑"/>
                </a:rPr>
                <a:t>智能产品系统构成</a:t>
              </a:r>
              <a:endParaRPr lang="en-US" altLang="zh-CN" dirty="0">
                <a:solidFill>
                  <a:prstClr val="black"/>
                </a:solidFill>
                <a:latin typeface="华文细黑" pitchFamily="2" charset="-122"/>
                <a:ea typeface="微软雅黑"/>
              </a:endParaRPr>
            </a:p>
          </p:txBody>
        </p:sp>
        <p:sp>
          <p:nvSpPr>
            <p:cNvPr id="6" name="Rectangle 8"/>
            <p:cNvSpPr>
              <a:spLocks noChangeArrowheads="1"/>
            </p:cNvSpPr>
            <p:nvPr/>
          </p:nvSpPr>
          <p:spPr bwMode="auto">
            <a:xfrm>
              <a:off x="452438" y="2235200"/>
              <a:ext cx="473075" cy="474662"/>
            </a:xfrm>
            <a:prstGeom prst="rect">
              <a:avLst/>
            </a:prstGeom>
            <a:solidFill>
              <a:srgbClr val="C00000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240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/>
                  <a:ea typeface="微软雅黑"/>
                </a:rPr>
                <a:t>2</a:t>
              </a: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494111" y="1824384"/>
            <a:ext cx="8207375" cy="479425"/>
            <a:chOff x="452438" y="2768600"/>
            <a:chExt cx="8207375" cy="479425"/>
          </a:xfrm>
        </p:grpSpPr>
        <p:sp>
          <p:nvSpPr>
            <p:cNvPr id="8" name="AutoShape 9"/>
            <p:cNvSpPr>
              <a:spLocks noChangeArrowheads="1"/>
            </p:cNvSpPr>
            <p:nvPr/>
          </p:nvSpPr>
          <p:spPr bwMode="auto">
            <a:xfrm>
              <a:off x="1016000" y="2768600"/>
              <a:ext cx="7643813" cy="479425"/>
            </a:xfrm>
            <a:prstGeom prst="roundRect">
              <a:avLst>
                <a:gd name="adj" fmla="val 0"/>
              </a:avLst>
            </a:prstGeom>
            <a:noFill/>
            <a:ln w="3175">
              <a:solidFill>
                <a:srgbClr val="808080"/>
              </a:solidFill>
              <a:round/>
              <a:headEnd/>
              <a:tailEnd/>
            </a:ln>
          </p:spPr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mtClean="0">
                  <a:solidFill>
                    <a:prstClr val="black"/>
                  </a:solidFill>
                  <a:latin typeface="华文细黑" pitchFamily="2" charset="-122"/>
                  <a:ea typeface="微软雅黑"/>
                </a:rPr>
                <a:t>智能产品介绍</a:t>
              </a:r>
              <a:endParaRPr lang="zh-CN" altLang="en-US" dirty="0">
                <a:solidFill>
                  <a:prstClr val="black"/>
                </a:solidFill>
                <a:latin typeface="华文细黑" pitchFamily="2" charset="-122"/>
                <a:ea typeface="微软雅黑"/>
              </a:endParaRPr>
            </a:p>
          </p:txBody>
        </p:sp>
        <p:sp>
          <p:nvSpPr>
            <p:cNvPr id="9" name="Rectangle 10"/>
            <p:cNvSpPr>
              <a:spLocks noChangeArrowheads="1"/>
            </p:cNvSpPr>
            <p:nvPr/>
          </p:nvSpPr>
          <p:spPr bwMode="auto">
            <a:xfrm>
              <a:off x="452438" y="2768600"/>
              <a:ext cx="473075" cy="474662"/>
            </a:xfrm>
            <a:prstGeom prst="rect">
              <a:avLst/>
            </a:prstGeom>
            <a:solidFill>
              <a:srgbClr val="C00000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240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/>
                  <a:ea typeface="微软雅黑"/>
                </a:rPr>
                <a:t>1</a:t>
              </a: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494543" y="1970831"/>
            <a:ext cx="8207375" cy="1551135"/>
            <a:chOff x="452870" y="1831181"/>
            <a:chExt cx="8207375" cy="1551135"/>
          </a:xfrm>
        </p:grpSpPr>
        <p:sp>
          <p:nvSpPr>
            <p:cNvPr id="13" name="AutoShape 15"/>
            <p:cNvSpPr>
              <a:spLocks noChangeArrowheads="1"/>
            </p:cNvSpPr>
            <p:nvPr/>
          </p:nvSpPr>
          <p:spPr bwMode="auto">
            <a:xfrm>
              <a:off x="5034383" y="1831181"/>
              <a:ext cx="431800" cy="215900"/>
            </a:xfrm>
            <a:prstGeom prst="leftArrow">
              <a:avLst>
                <a:gd name="adj1" fmla="val 50278"/>
                <a:gd name="adj2" fmla="val 72731"/>
              </a:avLst>
            </a:prstGeom>
            <a:solidFill>
              <a:sysClr val="window" lastClr="FFFFFF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微软雅黑"/>
              </a:endParaRPr>
            </a:p>
          </p:txBody>
        </p:sp>
        <p:sp>
          <p:nvSpPr>
            <p:cNvPr id="14" name="AutoShape 5"/>
            <p:cNvSpPr>
              <a:spLocks noChangeArrowheads="1"/>
            </p:cNvSpPr>
            <p:nvPr/>
          </p:nvSpPr>
          <p:spPr bwMode="auto">
            <a:xfrm>
              <a:off x="1016432" y="2902891"/>
              <a:ext cx="7643813" cy="479425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ysClr val="windowText" lastClr="000000">
                    <a:lumMod val="75000"/>
                    <a:lumOff val="25000"/>
                  </a:sysClr>
                </a:gs>
                <a:gs pos="66000">
                  <a:srgbClr val="DDDDDD">
                    <a:shade val="67500"/>
                    <a:satMod val="115000"/>
                  </a:srgbClr>
                </a:gs>
                <a:gs pos="100000">
                  <a:srgbClr val="F8F8F8">
                    <a:lumMod val="75000"/>
                  </a:srgbClr>
                </a:gs>
              </a:gsLst>
              <a:lin ang="2700000" scaled="1"/>
              <a:tileRect/>
            </a:gradFill>
            <a:ln w="3175">
              <a:solidFill>
                <a:srgbClr val="C0C0C0"/>
              </a:solidFill>
              <a:round/>
              <a:headEnd/>
              <a:tailEnd/>
            </a:ln>
          </p:spPr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华文细黑" pitchFamily="2" charset="-122"/>
                  <a:ea typeface="微软雅黑"/>
                </a:rPr>
                <a:t>软件技术介绍</a:t>
              </a:r>
              <a:endParaRPr lang="en-US" altLang="zh-CN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itchFamily="2" charset="-122"/>
                <a:ea typeface="微软雅黑"/>
              </a:endParaRPr>
            </a:p>
          </p:txBody>
        </p:sp>
        <p:sp>
          <p:nvSpPr>
            <p:cNvPr id="15" name="Rectangle 6"/>
            <p:cNvSpPr>
              <a:spLocks noChangeArrowheads="1"/>
            </p:cNvSpPr>
            <p:nvPr/>
          </p:nvSpPr>
          <p:spPr bwMode="auto">
            <a:xfrm>
              <a:off x="452870" y="2902891"/>
              <a:ext cx="473075" cy="474662"/>
            </a:xfrm>
            <a:prstGeom prst="rect">
              <a:avLst/>
            </a:prstGeom>
            <a:solidFill>
              <a:srgbClr val="C00000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2400" kern="0" noProof="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/>
                  <a:ea typeface="微软雅黑"/>
                </a:rPr>
                <a:t>3</a:t>
              </a:r>
              <a:endPara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Verdana"/>
                <a:ea typeface="微软雅黑"/>
              </a:endParaRPr>
            </a:p>
          </p:txBody>
        </p:sp>
      </p:grpSp>
      <p:sp>
        <p:nvSpPr>
          <p:cNvPr id="16" name="AutoShape 15"/>
          <p:cNvSpPr>
            <a:spLocks noChangeArrowheads="1"/>
          </p:cNvSpPr>
          <p:nvPr/>
        </p:nvSpPr>
        <p:spPr bwMode="auto">
          <a:xfrm>
            <a:off x="4644256" y="3209672"/>
            <a:ext cx="431800" cy="215900"/>
          </a:xfrm>
          <a:prstGeom prst="leftArrow">
            <a:avLst>
              <a:gd name="adj1" fmla="val 50278"/>
              <a:gd name="adj2" fmla="val 72731"/>
            </a:avLst>
          </a:prstGeom>
          <a:solidFill>
            <a:sysClr val="window" lastClr="FFFFFF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1522882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zh-CN" altLang="en-US" smtClean="0"/>
              <a:t>软件技术介绍</a:t>
            </a:r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7744" y="987574"/>
            <a:ext cx="4680520" cy="3717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952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zh-CN" altLang="en-US" smtClean="0"/>
              <a:t>软件技术介绍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987574"/>
            <a:ext cx="7036398" cy="36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811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zh-CN" altLang="en-US" smtClean="0"/>
              <a:t>软件技术介绍</a:t>
            </a:r>
            <a:endParaRPr lang="zh-CN" altLang="en-US" dirty="0"/>
          </a:p>
        </p:txBody>
      </p:sp>
      <p:sp>
        <p:nvSpPr>
          <p:cNvPr id="1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611894" y="933723"/>
            <a:ext cx="7992554" cy="3726259"/>
          </a:xfrm>
        </p:spPr>
        <p:txBody>
          <a:bodyPr/>
          <a:lstStyle/>
          <a:p>
            <a:r>
              <a:rPr lang="zh-CN" altLang="en-US" smtClean="0"/>
              <a:t>程序设计语言</a:t>
            </a:r>
            <a:endParaRPr lang="en-US" altLang="zh-CN" smtClean="0"/>
          </a:p>
          <a:p>
            <a:pPr lvl="1"/>
            <a:r>
              <a:rPr lang="zh-CN" altLang="en-US" smtClean="0"/>
              <a:t>编程</a:t>
            </a:r>
            <a:r>
              <a:rPr lang="zh-CN" altLang="en-US"/>
              <a:t>就是跟计算机说话，希望计算机能够按照程序员的意思进行工作。</a:t>
            </a:r>
            <a:r>
              <a:rPr lang="en-US" altLang="zh-CN"/>
              <a:t>C</a:t>
            </a:r>
            <a:r>
              <a:rPr lang="zh-CN" altLang="en-US"/>
              <a:t>语言就是与计算机沟通的编程语言</a:t>
            </a:r>
            <a:r>
              <a:rPr lang="zh-CN" altLang="en-US" smtClean="0"/>
              <a:t>。掌握</a:t>
            </a:r>
            <a:r>
              <a:rPr lang="zh-CN" altLang="en-US"/>
              <a:t>编程语言本身并不难，就像小孩学说话一样，</a:t>
            </a:r>
            <a:r>
              <a:rPr lang="en-US" altLang="zh-CN"/>
              <a:t>1</a:t>
            </a:r>
            <a:r>
              <a:rPr lang="zh-CN" altLang="en-US"/>
              <a:t>、</a:t>
            </a:r>
            <a:r>
              <a:rPr lang="en-US" altLang="zh-CN"/>
              <a:t>2</a:t>
            </a:r>
            <a:r>
              <a:rPr lang="zh-CN" altLang="en-US"/>
              <a:t>岁就可以做到了，但是要在“合适的时间、合适的场合、说合适的话”有点难，那是需要拓展其他知识才能做到</a:t>
            </a:r>
            <a:r>
              <a:rPr lang="zh-CN" altLang="en-US" smtClean="0"/>
              <a:t>的，譬如编程规范、其他软件技术。</a:t>
            </a:r>
            <a:endParaRPr lang="en-US" altLang="zh-CN" smtClean="0"/>
          </a:p>
          <a:p>
            <a:pPr lvl="1"/>
            <a:r>
              <a:rPr lang="en-US" altLang="zh-CN" smtClean="0"/>
              <a:t>C</a:t>
            </a:r>
            <a:r>
              <a:rPr lang="zh-CN" altLang="en-US"/>
              <a:t>语言是嵌入式开发的标配程序设计语言，掌握了</a:t>
            </a:r>
            <a:r>
              <a:rPr lang="en-US" altLang="zh-CN"/>
              <a:t>C</a:t>
            </a:r>
            <a:r>
              <a:rPr lang="zh-CN" altLang="en-US"/>
              <a:t>语言，学习其他语言时也变得相对简单</a:t>
            </a:r>
            <a:r>
              <a:rPr lang="zh-CN" altLang="en-US" smtClean="0"/>
              <a:t>。</a:t>
            </a:r>
            <a:endParaRPr lang="en-US" altLang="zh-CN" smtClean="0"/>
          </a:p>
          <a:p>
            <a:pPr lvl="1"/>
            <a:r>
              <a:rPr lang="zh-CN" altLang="en-US" smtClean="0"/>
              <a:t>该</a:t>
            </a:r>
            <a:r>
              <a:rPr lang="zh-CN" altLang="en-US"/>
              <a:t>门课程的主要内容是</a:t>
            </a:r>
            <a:r>
              <a:rPr lang="en-US" altLang="zh-CN"/>
              <a:t>C</a:t>
            </a:r>
            <a:r>
              <a:rPr lang="zh-CN" altLang="en-US"/>
              <a:t>语法，如何使用</a:t>
            </a:r>
            <a:r>
              <a:rPr lang="en-US" altLang="zh-CN"/>
              <a:t>GNU</a:t>
            </a:r>
            <a:r>
              <a:rPr lang="zh-CN" altLang="en-US"/>
              <a:t>工具，并在</a:t>
            </a:r>
            <a:r>
              <a:rPr lang="en-US" altLang="zh-CN"/>
              <a:t>Linux</a:t>
            </a:r>
            <a:r>
              <a:rPr lang="zh-CN" altLang="en-US"/>
              <a:t>发行版下进行实验验证。</a:t>
            </a:r>
          </a:p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080" y="3290705"/>
            <a:ext cx="2088232" cy="1404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420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048" y="379657"/>
            <a:ext cx="1659974" cy="1656184"/>
          </a:xfrm>
          <a:prstGeom prst="rect">
            <a:avLst/>
          </a:prstGeom>
        </p:spPr>
      </p:pic>
      <p:sp>
        <p:nvSpPr>
          <p:cNvPr id="3" name="文本占位符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zh-CN" altLang="en-US" smtClean="0"/>
              <a:t>软件技术介绍</a:t>
            </a:r>
            <a:endParaRPr lang="zh-CN" altLang="en-US" dirty="0"/>
          </a:p>
        </p:txBody>
      </p:sp>
      <p:sp>
        <p:nvSpPr>
          <p:cNvPr id="1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611894" y="933723"/>
            <a:ext cx="7992554" cy="3726259"/>
          </a:xfrm>
        </p:spPr>
        <p:txBody>
          <a:bodyPr/>
          <a:lstStyle/>
          <a:p>
            <a:r>
              <a:rPr lang="zh-CN" altLang="en-US"/>
              <a:t>操作系统</a:t>
            </a:r>
            <a:r>
              <a:rPr lang="zh-CN" altLang="en-US" smtClean="0"/>
              <a:t>应用核心编程</a:t>
            </a:r>
            <a:endParaRPr lang="en-US" altLang="zh-CN" smtClean="0"/>
          </a:p>
          <a:p>
            <a:pPr lvl="1"/>
            <a:r>
              <a:rPr lang="zh-CN" altLang="en-US" smtClean="0"/>
              <a:t>操作系统</a:t>
            </a:r>
            <a:endParaRPr lang="en-US" altLang="zh-CN" smtClean="0"/>
          </a:p>
          <a:p>
            <a:pPr lvl="2"/>
            <a:r>
              <a:rPr lang="zh-CN" altLang="en-US" smtClean="0"/>
              <a:t>主流操作系统有</a:t>
            </a:r>
            <a:r>
              <a:rPr lang="en-US" altLang="zh-CN" smtClean="0"/>
              <a:t>5</a:t>
            </a:r>
            <a:r>
              <a:rPr lang="zh-CN" altLang="en-US" smtClean="0"/>
              <a:t>大块功能：进程调度、内存管理、字符设备控制、文件系统</a:t>
            </a:r>
            <a:r>
              <a:rPr lang="en-US" altLang="zh-CN" smtClean="0"/>
              <a:t>+</a:t>
            </a:r>
            <a:r>
              <a:rPr lang="zh-CN" altLang="en-US" smtClean="0"/>
              <a:t>块设备控制、网络协议</a:t>
            </a:r>
            <a:r>
              <a:rPr lang="en-US" altLang="zh-CN" smtClean="0"/>
              <a:t>+</a:t>
            </a:r>
            <a:r>
              <a:rPr lang="zh-CN" altLang="en-US" smtClean="0"/>
              <a:t>网络设备控制。</a:t>
            </a:r>
            <a:r>
              <a:rPr lang="en-US" altLang="zh-CN" smtClean="0"/>
              <a:t>Linux</a:t>
            </a:r>
            <a:r>
              <a:rPr lang="zh-CN" altLang="en-US" smtClean="0"/>
              <a:t>系统在嵌入式平台应用占用统治性地位，具有代表性和通用性。主要涉及知识点：终端命令、脚本编程、自动化编译。</a:t>
            </a:r>
            <a:endParaRPr lang="en-US" altLang="zh-CN" smtClean="0"/>
          </a:p>
          <a:p>
            <a:pPr lvl="1"/>
            <a:r>
              <a:rPr lang="zh-CN" altLang="en-US" smtClean="0"/>
              <a:t>文件</a:t>
            </a:r>
            <a:r>
              <a:rPr lang="en-US" altLang="zh-CN" smtClean="0"/>
              <a:t>I/O</a:t>
            </a:r>
          </a:p>
          <a:p>
            <a:pPr lvl="2"/>
            <a:r>
              <a:rPr lang="zh-CN" altLang="en-US" smtClean="0"/>
              <a:t>一切皆是文件：</a:t>
            </a:r>
            <a:r>
              <a:rPr lang="zh-CN" altLang="en-US"/>
              <a:t>普通文件、目录、符号</a:t>
            </a:r>
            <a:r>
              <a:rPr lang="zh-CN" altLang="en-US" smtClean="0"/>
              <a:t>链接</a:t>
            </a:r>
            <a:endParaRPr lang="en-US" altLang="zh-CN" smtClean="0"/>
          </a:p>
          <a:p>
            <a:pPr marL="495619" lvl="2" indent="0">
              <a:buNone/>
            </a:pPr>
            <a:r>
              <a:rPr lang="en-US" altLang="zh-CN"/>
              <a:t>	</a:t>
            </a:r>
            <a:r>
              <a:rPr lang="zh-CN" altLang="en-US" smtClean="0"/>
              <a:t>管道</a:t>
            </a:r>
            <a:r>
              <a:rPr lang="zh-CN" altLang="en-US"/>
              <a:t>、字符设备、块设备、套接字</a:t>
            </a:r>
            <a:r>
              <a:rPr lang="zh-CN" altLang="en-US" smtClean="0"/>
              <a:t>。</a:t>
            </a:r>
            <a:endParaRPr lang="en-US" altLang="zh-CN" smtClean="0"/>
          </a:p>
          <a:p>
            <a:pPr lvl="2"/>
            <a:r>
              <a:rPr lang="zh-CN" altLang="en-US" smtClean="0"/>
              <a:t>标准化接口，保持兼容性和可移植性。</a:t>
            </a:r>
            <a:endParaRPr lang="en-US" altLang="zh-CN" smtClean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0112" y="2427734"/>
            <a:ext cx="2800660" cy="2487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154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zh-CN" altLang="en-US" smtClean="0"/>
              <a:t>软件技术介绍</a:t>
            </a:r>
            <a:endParaRPr lang="zh-CN" altLang="en-US" dirty="0"/>
          </a:p>
        </p:txBody>
      </p:sp>
      <p:sp>
        <p:nvSpPr>
          <p:cNvPr id="1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611894" y="933723"/>
            <a:ext cx="7992554" cy="3726259"/>
          </a:xfrm>
        </p:spPr>
        <p:txBody>
          <a:bodyPr/>
          <a:lstStyle/>
          <a:p>
            <a:r>
              <a:rPr lang="zh-CN" altLang="en-US"/>
              <a:t>操作系统</a:t>
            </a:r>
            <a:r>
              <a:rPr lang="zh-CN" altLang="en-US" smtClean="0"/>
              <a:t>应用核心编程</a:t>
            </a:r>
            <a:endParaRPr lang="en-US" altLang="zh-CN" smtClean="0"/>
          </a:p>
          <a:p>
            <a:pPr lvl="1"/>
            <a:r>
              <a:rPr lang="zh-CN" altLang="en-US" smtClean="0"/>
              <a:t>并发程序</a:t>
            </a:r>
            <a:endParaRPr lang="en-US" altLang="zh-CN" smtClean="0"/>
          </a:p>
          <a:p>
            <a:pPr lvl="2"/>
            <a:r>
              <a:rPr kumimoji="1" lang="zh-CN" altLang="en-US" smtClean="0"/>
              <a:t>程序运行</a:t>
            </a:r>
            <a:r>
              <a:rPr kumimoji="1" lang="zh-CN" altLang="en-US"/>
              <a:t>起来后就变成了进程，进程是系统的资源单位，表征</a:t>
            </a:r>
            <a:r>
              <a:rPr kumimoji="1" lang="en-US" altLang="zh-CN"/>
              <a:t>4G</a:t>
            </a:r>
            <a:r>
              <a:rPr kumimoji="1" lang="zh-CN" altLang="en-US"/>
              <a:t>（</a:t>
            </a:r>
            <a:r>
              <a:rPr kumimoji="1" lang="en-US" altLang="zh-CN"/>
              <a:t>32bits</a:t>
            </a:r>
            <a:r>
              <a:rPr kumimoji="1" lang="zh-CN" altLang="en-US"/>
              <a:t>系统）空间，线程是进程空间中具体执行的序列</a:t>
            </a:r>
            <a:r>
              <a:rPr kumimoji="1" lang="zh-CN" altLang="en-US" smtClean="0"/>
              <a:t>。</a:t>
            </a:r>
            <a:endParaRPr kumimoji="1" lang="en-US" altLang="zh-CN" smtClean="0"/>
          </a:p>
          <a:p>
            <a:pPr lvl="2"/>
            <a:r>
              <a:rPr kumimoji="1" lang="zh-CN" altLang="en-US" smtClean="0"/>
              <a:t>进程</a:t>
            </a:r>
            <a:r>
              <a:rPr kumimoji="1" lang="zh-CN" altLang="en-US"/>
              <a:t>空间相互独立，两个及以上进程要交换数据就变得困难，故此就引入进程间通讯</a:t>
            </a:r>
            <a:r>
              <a:rPr kumimoji="1" lang="zh-CN" altLang="en-US" smtClean="0"/>
              <a:t>技术</a:t>
            </a:r>
            <a:endParaRPr kumimoji="1" lang="en-US" altLang="zh-CN" smtClean="0"/>
          </a:p>
          <a:p>
            <a:pPr lvl="2"/>
            <a:r>
              <a:rPr kumimoji="1" lang="zh-CN" altLang="en-US" smtClean="0"/>
              <a:t>线程</a:t>
            </a:r>
            <a:r>
              <a:rPr kumimoji="1" lang="zh-CN" altLang="en-US"/>
              <a:t>在同一个进程空间内，更容易造成资源的竞争，引入了同步互斥技术。</a:t>
            </a:r>
            <a:endParaRPr kumimoji="1" lang="en-US" altLang="zh-CN"/>
          </a:p>
          <a:p>
            <a:pPr lvl="1"/>
            <a:r>
              <a:rPr lang="zh-CN" altLang="en-US" smtClean="0"/>
              <a:t>网络编程</a:t>
            </a:r>
            <a:endParaRPr lang="en-US" altLang="zh-CN"/>
          </a:p>
          <a:p>
            <a:pPr lvl="2"/>
            <a:r>
              <a:rPr lang="en-US" altLang="zh-CN" smtClean="0"/>
              <a:t>TCP/IP</a:t>
            </a:r>
            <a:r>
              <a:rPr lang="zh-CN" altLang="en-US"/>
              <a:t>是事实上的工业标准，基于</a:t>
            </a:r>
            <a:r>
              <a:rPr lang="en-US" altLang="zh-CN"/>
              <a:t>TCP/IP</a:t>
            </a:r>
            <a:r>
              <a:rPr lang="zh-CN" altLang="en-US"/>
              <a:t>的</a:t>
            </a:r>
            <a:r>
              <a:rPr lang="en-US" altLang="zh-CN"/>
              <a:t>socket</a:t>
            </a:r>
            <a:r>
              <a:rPr lang="zh-CN" altLang="en-US"/>
              <a:t>编程就成为了</a:t>
            </a:r>
            <a:r>
              <a:rPr lang="zh-CN" altLang="en-US" smtClean="0"/>
              <a:t>网络程序开发的</a:t>
            </a:r>
            <a:r>
              <a:rPr lang="zh-CN" altLang="en-US"/>
              <a:t>基础</a:t>
            </a:r>
            <a:r>
              <a:rPr lang="zh-CN" altLang="en-US" smtClean="0"/>
              <a:t>技术。</a:t>
            </a:r>
            <a:endParaRPr lang="en-US" altLang="zh-CN"/>
          </a:p>
          <a:p>
            <a:pPr lvl="2"/>
            <a:r>
              <a:rPr lang="zh-CN" altLang="en-US" sz="1600" smtClean="0"/>
              <a:t>主要</a:t>
            </a:r>
            <a:r>
              <a:rPr lang="zh-CN" altLang="en-US" sz="1600"/>
              <a:t>内容是</a:t>
            </a:r>
            <a:r>
              <a:rPr lang="en-US" altLang="zh-CN" sz="1600"/>
              <a:t>TCP/IP</a:t>
            </a:r>
            <a:r>
              <a:rPr lang="zh-CN" altLang="en-US" sz="1600"/>
              <a:t>协议</a:t>
            </a:r>
            <a:r>
              <a:rPr lang="zh-CN" altLang="en-US" sz="1600" smtClean="0"/>
              <a:t>层知识</a:t>
            </a:r>
            <a:r>
              <a:rPr lang="zh-CN" altLang="en-US" sz="1600"/>
              <a:t>、套接字编程基础、流式套接字编程、数据报套接字编程、</a:t>
            </a:r>
            <a:r>
              <a:rPr lang="en-US" altLang="zh-CN" sz="1600"/>
              <a:t>I/O</a:t>
            </a:r>
            <a:r>
              <a:rPr lang="zh-CN" altLang="en-US" sz="1600"/>
              <a:t>模型、服务器模型、原始套接字及数据包分析。</a:t>
            </a:r>
            <a:endParaRPr kumimoji="1" lang="en-US" altLang="zh-CN" sz="1600"/>
          </a:p>
          <a:p>
            <a:pPr lvl="1"/>
            <a:endParaRPr lang="en-US" altLang="zh-CN" smtClean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6337" y="585072"/>
            <a:ext cx="1971847" cy="1050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182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zh-CN" altLang="en-US" smtClean="0"/>
              <a:t>软件技术介绍</a:t>
            </a:r>
            <a:endParaRPr lang="zh-CN" altLang="en-US" dirty="0"/>
          </a:p>
        </p:txBody>
      </p:sp>
      <p:sp>
        <p:nvSpPr>
          <p:cNvPr id="1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611894" y="933723"/>
            <a:ext cx="7992554" cy="3726259"/>
          </a:xfrm>
        </p:spPr>
        <p:txBody>
          <a:bodyPr/>
          <a:lstStyle/>
          <a:p>
            <a:r>
              <a:rPr kumimoji="1" lang="zh-CN" altLang="en-US" smtClean="0"/>
              <a:t>数据库开发</a:t>
            </a:r>
            <a:endParaRPr kumimoji="1" lang="en-US" altLang="zh-CN" smtClean="0"/>
          </a:p>
          <a:p>
            <a:pPr lvl="1"/>
            <a:r>
              <a:rPr kumimoji="1" lang="zh-CN" altLang="en-US" smtClean="0"/>
              <a:t>数据库</a:t>
            </a:r>
            <a:r>
              <a:rPr kumimoji="1" lang="zh-CN" altLang="en-US"/>
              <a:t>是应用开发应用最为广泛的技术之一</a:t>
            </a:r>
            <a:r>
              <a:rPr kumimoji="1" lang="zh-CN" altLang="en-US" smtClean="0"/>
              <a:t>，数据库主要管理大规模离散数据，譬如：学员信息、公司产品、等等。</a:t>
            </a:r>
            <a:endParaRPr kumimoji="1" lang="en-US" altLang="zh-CN" smtClean="0"/>
          </a:p>
          <a:p>
            <a:pPr lvl="1"/>
            <a:r>
              <a:rPr kumimoji="1" lang="zh-CN" altLang="en-US" smtClean="0"/>
              <a:t>数据库</a:t>
            </a:r>
            <a:r>
              <a:rPr kumimoji="1" lang="zh-CN" altLang="en-US"/>
              <a:t>的</a:t>
            </a:r>
            <a:r>
              <a:rPr kumimoji="1" lang="zh-CN" altLang="en-US" smtClean="0"/>
              <a:t>重点：数据库操作函数</a:t>
            </a:r>
            <a:r>
              <a:rPr kumimoji="1" lang="en-US" altLang="zh-CN" smtClean="0"/>
              <a:t>API</a:t>
            </a:r>
            <a:r>
              <a:rPr kumimoji="1" lang="zh-CN" altLang="en-US" smtClean="0"/>
              <a:t>、</a:t>
            </a:r>
            <a:r>
              <a:rPr kumimoji="1" lang="en-US" altLang="zh-CN" smtClean="0"/>
              <a:t>SQL</a:t>
            </a:r>
            <a:r>
              <a:rPr kumimoji="1" lang="zh-CN" altLang="en-US"/>
              <a:t>语句</a:t>
            </a:r>
            <a:r>
              <a:rPr kumimoji="1" lang="zh-CN" altLang="en-US" smtClean="0"/>
              <a:t>。</a:t>
            </a:r>
            <a:endParaRPr kumimoji="1" lang="en-US" altLang="zh-CN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2193553"/>
            <a:ext cx="4396978" cy="246642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200" y="1932756"/>
            <a:ext cx="1728192" cy="1728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149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zh-CN" altLang="en-US" smtClean="0"/>
              <a:t>软件技术介绍</a:t>
            </a:r>
            <a:endParaRPr lang="zh-CN" altLang="en-US" dirty="0"/>
          </a:p>
        </p:txBody>
      </p:sp>
      <p:sp>
        <p:nvSpPr>
          <p:cNvPr id="1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611894" y="933723"/>
            <a:ext cx="7992554" cy="3726259"/>
          </a:xfrm>
        </p:spPr>
        <p:txBody>
          <a:bodyPr/>
          <a:lstStyle/>
          <a:p>
            <a:r>
              <a:rPr lang="zh-CN" altLang="en-US" smtClean="0"/>
              <a:t>系统移植</a:t>
            </a:r>
            <a:endParaRPr kumimoji="1" lang="en-US" altLang="zh-CN" smtClean="0"/>
          </a:p>
          <a:p>
            <a:pPr lvl="1"/>
            <a:r>
              <a:rPr kumimoji="1" lang="zh-CN" altLang="en-US" smtClean="0"/>
              <a:t>移植</a:t>
            </a:r>
            <a:r>
              <a:rPr kumimoji="1" lang="zh-CN" altLang="en-US"/>
              <a:t>环境</a:t>
            </a:r>
            <a:r>
              <a:rPr kumimoji="1" lang="zh-CN" altLang="en-US" smtClean="0"/>
              <a:t>搭建</a:t>
            </a:r>
            <a:endParaRPr kumimoji="1" lang="en-US" altLang="zh-CN" smtClean="0"/>
          </a:p>
          <a:p>
            <a:pPr lvl="1"/>
            <a:r>
              <a:rPr kumimoji="1" lang="en-US" altLang="zh-CN" smtClean="0"/>
              <a:t>BL</a:t>
            </a:r>
            <a:r>
              <a:rPr kumimoji="1" lang="zh-CN" altLang="en-US" smtClean="0"/>
              <a:t>移植</a:t>
            </a:r>
            <a:endParaRPr kumimoji="1" lang="en-US" altLang="zh-CN" smtClean="0"/>
          </a:p>
          <a:p>
            <a:pPr lvl="1"/>
            <a:r>
              <a:rPr kumimoji="1" lang="en-US" altLang="zh-CN" smtClean="0"/>
              <a:t>kernel</a:t>
            </a:r>
            <a:r>
              <a:rPr kumimoji="1" lang="zh-CN" altLang="en-US" smtClean="0"/>
              <a:t>移植</a:t>
            </a:r>
            <a:endParaRPr kumimoji="1" lang="en-US" altLang="zh-CN" smtClean="0"/>
          </a:p>
          <a:p>
            <a:pPr lvl="1"/>
            <a:r>
              <a:rPr kumimoji="1" lang="zh-CN" altLang="en-US" smtClean="0"/>
              <a:t>根</a:t>
            </a:r>
            <a:r>
              <a:rPr kumimoji="1" lang="zh-CN" altLang="en-US"/>
              <a:t>文件系统</a:t>
            </a:r>
            <a:r>
              <a:rPr kumimoji="1" lang="zh-CN" altLang="en-US" smtClean="0"/>
              <a:t>制作</a:t>
            </a:r>
            <a:endParaRPr lang="zh-CN" altLang="en-US" dirty="0">
              <a:solidFill>
                <a:schemeClr val="bg1"/>
              </a:solidFill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3683004" y="2268296"/>
            <a:ext cx="4749298" cy="2396141"/>
            <a:chOff x="3563888" y="751673"/>
            <a:chExt cx="4749298" cy="2396141"/>
          </a:xfrm>
        </p:grpSpPr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63888" y="751673"/>
              <a:ext cx="3672408" cy="1453767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63888" y="2263841"/>
              <a:ext cx="4749298" cy="883973"/>
            </a:xfrm>
            <a:prstGeom prst="rect">
              <a:avLst/>
            </a:prstGeom>
          </p:spPr>
        </p:pic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07966" y="933723"/>
            <a:ext cx="3024336" cy="1500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267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smtClean="0"/>
              <a:t>智能产品主要是以嵌入式平台为</a:t>
            </a:r>
            <a:r>
              <a:rPr lang="zh-CN" altLang="en-US"/>
              <a:t>基础，以智能传感互联、人机交互、新型</a:t>
            </a:r>
            <a:r>
              <a:rPr lang="zh-CN" altLang="en-US" smtClean="0"/>
              <a:t>显示、大数据处理、人工智能，等等，新一代计算机技术为</a:t>
            </a:r>
            <a:r>
              <a:rPr lang="zh-CN" altLang="en-US"/>
              <a:t>特征，以新设计、新材料、新工艺硬件为载体的新型智能终端产品及服务</a:t>
            </a:r>
            <a:r>
              <a:rPr lang="zh-CN" altLang="en-US" smtClean="0"/>
              <a:t>。</a:t>
            </a:r>
            <a:endParaRPr lang="en-US" altLang="zh-CN" smtClean="0"/>
          </a:p>
          <a:p>
            <a:r>
              <a:rPr lang="zh-CN" altLang="en-US" smtClean="0"/>
              <a:t>随着</a:t>
            </a:r>
            <a:r>
              <a:rPr lang="zh-CN" altLang="en-US"/>
              <a:t>技术升级、关联基础设施完善和应用服务市场的不断成熟，智能硬件的产品形态从智能手机延伸到智能可穿戴、智能家居、智能车载、医疗健康、智能无人系统等，成为信息技术与传统产业融合的交汇点</a:t>
            </a:r>
            <a:r>
              <a:rPr lang="zh-CN" altLang="en-US" smtClean="0"/>
              <a:t>。</a:t>
            </a:r>
            <a:endParaRPr lang="en-US" altLang="zh-CN" smtClean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zh-CN" altLang="en-US" smtClean="0"/>
              <a:t>智能产品介绍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0032" y="2975132"/>
            <a:ext cx="2664296" cy="168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145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zh-CN" altLang="en-US" smtClean="0"/>
              <a:t>软件技术介绍</a:t>
            </a:r>
            <a:endParaRPr lang="zh-CN" altLang="en-US" dirty="0"/>
          </a:p>
        </p:txBody>
      </p:sp>
      <p:sp>
        <p:nvSpPr>
          <p:cNvPr id="1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611894" y="933723"/>
            <a:ext cx="7992554" cy="3726259"/>
          </a:xfrm>
        </p:spPr>
        <p:txBody>
          <a:bodyPr/>
          <a:lstStyle/>
          <a:p>
            <a:r>
              <a:rPr lang="en-US" altLang="zh-CN" smtClean="0"/>
              <a:t>ARM</a:t>
            </a:r>
            <a:r>
              <a:rPr lang="en-US" altLang="zh-CN"/>
              <a:t>是主流的嵌入式平台，应用最为广泛</a:t>
            </a:r>
            <a:r>
              <a:rPr lang="en-US" altLang="zh-CN" smtClean="0"/>
              <a:t>。</a:t>
            </a:r>
          </a:p>
          <a:p>
            <a:r>
              <a:rPr lang="en-US" altLang="zh-CN" smtClean="0"/>
              <a:t>ARM</a:t>
            </a:r>
            <a:r>
              <a:rPr lang="zh-CN" altLang="en-US" smtClean="0"/>
              <a:t>知识主要</a:t>
            </a:r>
            <a:r>
              <a:rPr lang="en-US" altLang="zh-CN" smtClean="0"/>
              <a:t>两个部分</a:t>
            </a:r>
            <a:r>
              <a:rPr lang="en-US" altLang="zh-CN"/>
              <a:t>：体系架构和接口编程</a:t>
            </a:r>
            <a:r>
              <a:rPr lang="en-US" altLang="zh-CN" smtClean="0"/>
              <a:t>。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6" name="图片 5" descr="case34-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47863" y="1642357"/>
            <a:ext cx="4820371" cy="3107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244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zh-CN" altLang="en-US" smtClean="0"/>
              <a:t>软件技术介绍</a:t>
            </a:r>
            <a:endParaRPr lang="zh-CN" altLang="en-US" dirty="0"/>
          </a:p>
        </p:txBody>
      </p:sp>
      <p:sp>
        <p:nvSpPr>
          <p:cNvPr id="1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611894" y="933723"/>
            <a:ext cx="7992554" cy="3726259"/>
          </a:xfrm>
        </p:spPr>
        <p:txBody>
          <a:bodyPr/>
          <a:lstStyle/>
          <a:p>
            <a:r>
              <a:rPr lang="zh-CN" altLang="en-US" smtClean="0"/>
              <a:t>驱动开发</a:t>
            </a:r>
            <a:endParaRPr lang="en-US" altLang="zh-CN" smtClean="0"/>
          </a:p>
          <a:p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64" y="958833"/>
            <a:ext cx="5018570" cy="337455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2796852"/>
            <a:ext cx="2592288" cy="1808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292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83568" y="3507854"/>
            <a:ext cx="29523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i="1" smtClean="0">
                <a:hlinkClick r:id="rId2"/>
              </a:rPr>
              <a:t>panyh_cd@farsight.com.cn</a:t>
            </a:r>
            <a:endParaRPr lang="en-US" altLang="zh-CN" i="1" dirty="0" smtClean="0"/>
          </a:p>
          <a:p>
            <a:pPr algn="ctr"/>
            <a:r>
              <a:rPr lang="zh-CN" altLang="en-US" smtClean="0">
                <a:solidFill>
                  <a:srgbClr val="FF0000"/>
                </a:solidFill>
              </a:rPr>
              <a:t>潘友华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245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1"/>
            <a:r>
              <a:rPr lang="zh-CN" altLang="en-US" smtClean="0"/>
              <a:t>空气净化</a:t>
            </a:r>
            <a:endParaRPr lang="en-US" altLang="zh-CN" smtClean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zh-CN" altLang="en-US" smtClean="0"/>
              <a:t>智能产品介绍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2147393"/>
            <a:ext cx="3403077" cy="254350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7136" y="1315546"/>
            <a:ext cx="3835264" cy="3388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202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1"/>
            <a:r>
              <a:rPr lang="zh-CN" altLang="en-US" smtClean="0"/>
              <a:t>平衡车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zh-CN" altLang="en-US" smtClean="0"/>
              <a:t>智能产品介绍</a:t>
            </a:r>
            <a:endParaRPr lang="zh-CN" altLang="en-US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843" y="2699121"/>
            <a:ext cx="3408184" cy="1917671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3938" y="1131590"/>
            <a:ext cx="4272477" cy="232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074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096" y="3291830"/>
            <a:ext cx="1368152" cy="1368152"/>
          </a:xfrm>
          <a:prstGeom prst="rect">
            <a:avLst/>
          </a:prstGeom>
        </p:spPr>
      </p:pic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1"/>
            <a:r>
              <a:rPr lang="zh-CN" altLang="en-US"/>
              <a:t>家庭安</a:t>
            </a:r>
            <a:r>
              <a:rPr lang="zh-CN" altLang="en-US" smtClean="0"/>
              <a:t>防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zh-CN" altLang="en-US" smtClean="0"/>
              <a:t>智能产品介绍</a:t>
            </a:r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7329" y="681222"/>
            <a:ext cx="4294665" cy="286310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33" y="2643758"/>
            <a:ext cx="3435511" cy="2061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638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920" y="933723"/>
            <a:ext cx="4762500" cy="2686050"/>
          </a:xfrm>
          <a:prstGeom prst="rect">
            <a:avLst/>
          </a:prstGeom>
        </p:spPr>
      </p:pic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1"/>
            <a:r>
              <a:rPr lang="zh-CN" altLang="en-US" smtClean="0"/>
              <a:t>虚拟现实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zh-CN" altLang="en-US" smtClean="0"/>
              <a:t>智能产品介绍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984" y="2499742"/>
            <a:ext cx="3810000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082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1"/>
            <a:r>
              <a:rPr lang="zh-CN" altLang="en-US" smtClean="0"/>
              <a:t>亲子互动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zh-CN" altLang="en-US" smtClean="0"/>
              <a:t>智能产品介绍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3009" y="905756"/>
            <a:ext cx="4762500" cy="29527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833" y="1892647"/>
            <a:ext cx="47625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657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1"/>
            <a:r>
              <a:rPr lang="zh-CN" altLang="en-US" smtClean="0"/>
              <a:t>酷玩产品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zh-CN" altLang="en-US" smtClean="0"/>
              <a:t>智能产品介绍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16" y="2940347"/>
            <a:ext cx="3057129" cy="171963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2913076"/>
            <a:ext cx="3101330" cy="17491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872" y="854005"/>
            <a:ext cx="3605386" cy="2033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469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1472</TotalTime>
  <Words>1045</Words>
  <Application>Microsoft Office PowerPoint</Application>
  <PresentationFormat>全屏显示(16:9)</PresentationFormat>
  <Paragraphs>123</Paragraphs>
  <Slides>32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32</vt:i4>
      </vt:variant>
    </vt:vector>
  </HeadingPairs>
  <TitlesOfParts>
    <vt:vector size="40" baseType="lpstr">
      <vt:lpstr>黑体</vt:lpstr>
      <vt:lpstr>华文细黑</vt:lpstr>
      <vt:lpstr>宋体</vt:lpstr>
      <vt:lpstr>微软雅黑</vt:lpstr>
      <vt:lpstr>Arial</vt:lpstr>
      <vt:lpstr>Calibri</vt:lpstr>
      <vt:lpstr>Verdana</vt:lpstr>
      <vt:lpstr>Office 主题</vt:lpstr>
      <vt:lpstr>智能产品开发之嵌入式技术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micky</dc:creator>
  <cp:lastModifiedBy>panzzh</cp:lastModifiedBy>
  <cp:revision>488</cp:revision>
  <dcterms:created xsi:type="dcterms:W3CDTF">2012-04-18T08:59:54Z</dcterms:created>
  <dcterms:modified xsi:type="dcterms:W3CDTF">2017-06-13T06:18:00Z</dcterms:modified>
</cp:coreProperties>
</file>